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ha"/>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ha" altLang="ko-KR" b="1">
                <a:solidFill>
                  <a:schemeClr val="tx1">
                    <a:lumMod val="50000"/>
                    <a:lumOff val="50000"/>
                  </a:schemeClr>
                </a:solidFill>
              </a:rPr>
              <a:t>Na 16</a:t>
            </a:r>
            <a:r xmlns:a="http://schemas.openxmlformats.org/drawingml/2006/main">
              <a:rPr lang="ha" altLang="en-US" b="1">
                <a:solidFill>
                  <a:schemeClr val="tx1">
                    <a:lumMod val="50000"/>
                    <a:lumOff val="50000"/>
                  </a:schemeClr>
                </a:solidFill>
              </a:rPr>
              <a:t> </a:t>
            </a:r>
            <a:r xmlns:a="http://schemas.openxmlformats.org/drawingml/2006/main">
              <a:rPr lang="ha" altLang="ko-KR" b="1">
                <a:solidFill>
                  <a:schemeClr val="tx1">
                    <a:lumMod val="50000"/>
                    <a:lumOff val="50000"/>
                  </a:schemeClr>
                </a:solidFill>
              </a:rPr>
              <a:t>The</a:t>
            </a:r>
            <a:r xmlns:a="http://schemas.openxmlformats.org/drawingml/2006/main">
              <a:rPr lang="ha" altLang="en-US" b="1">
                <a:solidFill>
                  <a:schemeClr val="tx1">
                    <a:lumMod val="50000"/>
                    <a:lumOff val="50000"/>
                  </a:schemeClr>
                </a:solidFill>
              </a:rPr>
              <a:t> </a:t>
            </a:r>
            <a:r xmlns:a="http://schemas.openxmlformats.org/drawingml/2006/main">
              <a:rPr lang="ha" altLang="ko-KR" b="1">
                <a:solidFill>
                  <a:schemeClr val="tx1">
                    <a:lumMod val="50000"/>
                    <a:lumOff val="50000"/>
                  </a:schemeClr>
                </a:solidFill>
              </a:rPr>
              <a:t>Kalma</a:t>
            </a:r>
            <a:r xmlns:a="http://schemas.openxmlformats.org/drawingml/2006/main">
              <a:rPr lang="ha" altLang="en-US" b="1">
                <a:solidFill>
                  <a:schemeClr val="tx1">
                    <a:lumMod val="50000"/>
                    <a:lumOff val="50000"/>
                  </a:schemeClr>
                </a:solidFill>
              </a:rPr>
              <a:t> </a:t>
            </a:r>
            <a:r xmlns:a="http://schemas.openxmlformats.org/drawingml/2006/main">
              <a:rPr lang="ha" altLang="ko-KR" b="1">
                <a:solidFill>
                  <a:schemeClr val="tx1">
                    <a:lumMod val="50000"/>
                    <a:lumOff val="50000"/>
                  </a:schemeClr>
                </a:solidFill>
              </a:rPr>
              <a:t>na</a:t>
            </a:r>
            <a:r xmlns:a="http://schemas.openxmlformats.org/drawingml/2006/main">
              <a:rPr lang="ha" altLang="en-US" b="1">
                <a:solidFill>
                  <a:schemeClr val="tx1">
                    <a:lumMod val="50000"/>
                    <a:lumOff val="50000"/>
                  </a:schemeClr>
                </a:solidFill>
              </a:rPr>
              <a:t> </a:t>
            </a:r>
            <a:r xmlns:a="http://schemas.openxmlformats.org/drawingml/2006/main">
              <a:rPr lang="ha" altLang="ko-KR" b="1">
                <a:solidFill>
                  <a:schemeClr val="tx1">
                    <a:lumMod val="50000"/>
                    <a:lumOff val="50000"/>
                  </a:schemeClr>
                </a:solidFill>
              </a:rPr>
              <a:t>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ha" altLang="ko-KR" sz="4000"/>
              <a:t>Allah ya kira Musa</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ha" altLang="ko-KR" sz="4000">
                <a:solidFill>
                  <a:srgbClr val="FF0000"/>
                </a:solidFill>
              </a:rPr>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ha" altLang="ko-KR" sz="3200">
                <a:solidFill>
                  <a:schemeClr val="tx1">
                    <a:lumMod val="65000"/>
                    <a:lumOff val="35000"/>
                  </a:schemeClr>
                </a:solidFill>
              </a:rPr>
              <a:t>Da Musa ya ji muryar Allah, menene ya gani?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itacen inabi mai kyau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girgije da tsawa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daji mai kona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raba teku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ha" altLang="en-US" sz="2800">
                <a:solidFill>
                  <a:srgbClr val="FF0000"/>
                </a:solidFill>
              </a:rPr>
              <a:t>③ </a:t>
            </a:r>
            <a:r xmlns:a="http://schemas.openxmlformats.org/drawingml/2006/main">
              <a:rPr lang="ha" altLang="ko-KR" sz="2800">
                <a:solidFill>
                  <a:srgbClr val="FF0000"/>
                </a:solidFill>
              </a:rPr>
              <a:t>daji mai kona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b="1">
                <a:solidFill>
                  <a:schemeClr val="tx1">
                    <a:lumMod val="50000"/>
                    <a:lumOff val="50000"/>
                  </a:schemeClr>
                </a:solidFill>
              </a:rPr>
              <a:t>Na 25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400"/>
              <a:t>Gidiyon da mutanensa 300</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Na yau</a:t>
            </a:r>
            <a:r xmlns:a="http://schemas.openxmlformats.org/drawingml/2006/main">
              <a:rPr lang="ha" altLang="en-US" sz="4000">
                <a:solidFill>
                  <a:srgbClr val="FF0000"/>
                </a:solidFill>
              </a:rPr>
              <a:t> </a:t>
            </a:r>
            <a:r xmlns:a="http://schemas.openxmlformats.org/drawingml/2006/main">
              <a:rPr lang="ha" altLang="ko-KR" sz="4000">
                <a:solidFill>
                  <a:srgbClr val="FF0000"/>
                </a:solidFill>
              </a:rPr>
              <a:t>Kalma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t>Sa'ad da mala'ikan Ubangiji ya bayyana ga Gidiyon, ya ce, "Ubangiji yana tare da kai, babban jarumi."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a" altLang="ko-KR" sz="2800">
                <a:solidFill>
                  <a:schemeClr val="tx1">
                    <a:lumMod val="65000"/>
                    <a:lumOff val="35000"/>
                  </a:schemeClr>
                </a:solidFill>
              </a:rPr>
              <a:t>Alƙalai</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600">
                <a:solidFill>
                  <a:schemeClr val="tx1">
                    <a:lumMod val="65000"/>
                    <a:lumOff val="35000"/>
                  </a:schemeClr>
                </a:solidFill>
              </a:rPr>
              <a:t>Mala'ikan Ubangiji ya bayyana ga Gidiyon ya ce, “Allah yana tare da kai, babban jarumi.” Allah ya ba shi tabbaci ta raɓa da ulu.</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Sa’ad da ya tabbata cewa Allah ya kira shi, ya rushe Baal da bagadin da Isra’ilawa suke bauta wa.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Allah ya ce wa Gidiyon ya zaɓi mayaƙan da za su ci Madayanawa. Bisa ga umarnin Allah, maza 300 ne kawai aka zaɓa.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Allah ya ba shi kyakkyawan shiri don ya kai musu hari. Allah ya sa su kasance da ƙahoni da tuluna marasa amfani da fitilu a ciki.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Da dare, Gidiyon da mutanensa 300 suka yi shirin da Allah ya ba su. Sun ci nasara a yaƙi da Madayanawa.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3600">
                <a:solidFill>
                  <a:schemeClr val="tx1">
                    <a:lumMod val="65000"/>
                    <a:lumOff val="35000"/>
                  </a:schemeClr>
                </a:solidFill>
              </a:rPr>
              <a:t>Gidiyon da mutanensa 300 sun yi nasara a yaƙin da Madayanawa da yawa ta wajen yin biyayya ga umurnin Allah.</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a" altLang="ko-KR" sz="3600">
                <a:solidFill>
                  <a:schemeClr val="tx1">
                    <a:lumMod val="65000"/>
                    <a:lumOff val="35000"/>
                  </a:schemeClr>
                </a:solidFill>
              </a:rPr>
              <a:t>Sirrin cin nasara a rayuwata shine yin biyayya ga Allah.</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3200"/>
              <a:t>Allah?</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rgbClr val="C00000"/>
                </a:solidFill>
              </a:rPr>
              <a:t>Allah..</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Shi ne Allah Maɗaukakin Sarki wanda zai iya cin nasara kan sojojin abokan gaba da yawa da mutane 300 kawai.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Wanene bai yi amfani da Gidiyon da mutanensa 300 ba don su ci nasara da abokan gabansu?</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kwalba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takubba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fitilu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ƙaho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rgbClr val="FF0000"/>
                </a:solidFill>
              </a:rPr>
              <a:t>② </a:t>
            </a:r>
            <a:r xmlns:a="http://schemas.openxmlformats.org/drawingml/2006/main">
              <a:rPr lang="ha" altLang="ko-KR" sz="2800">
                <a:solidFill>
                  <a:srgbClr val="FF0000"/>
                </a:solidFill>
              </a:rPr>
              <a:t>takubba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ha" altLang="ko-KR" sz="3600">
                <a:solidFill>
                  <a:schemeClr val="tx1">
                    <a:lumMod val="65000"/>
                    <a:lumOff val="35000"/>
                  </a:schemeClr>
                </a:solidFill>
              </a:rPr>
              <a:t>Da Ubangiji ya ga ya haye ya duba, sai Allah ya yi kira gare shi</a:t>
            </a:r>
          </a:p>
          <a:p>
            <a:r xmlns:a="http://schemas.openxmlformats.org/drawingml/2006/main">
              <a:rPr lang="ha" altLang="ko-KR" sz="3600">
                <a:solidFill>
                  <a:schemeClr val="tx1">
                    <a:lumMod val="65000"/>
                    <a:lumOff val="35000"/>
                  </a:schemeClr>
                </a:solidFill>
              </a:rPr>
              <a:t>daga cikin daji,</a:t>
            </a:r>
          </a:p>
          <a:p>
            <a:r xmlns:a="http://schemas.openxmlformats.org/drawingml/2006/main">
              <a:rPr lang="ha" altLang="ko-KR" sz="3600">
                <a:solidFill>
                  <a:schemeClr val="tx1">
                    <a:lumMod val="65000"/>
                    <a:lumOff val="35000"/>
                  </a:schemeClr>
                </a:solidFill>
              </a:rPr>
              <a:t>"Musa! Musa!" Sai Musa ya ce, "Ga ni."</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ha" altLang="ko-KR" sz="2800">
                <a:solidFill>
                  <a:schemeClr val="tx1">
                    <a:lumMod val="65000"/>
                    <a:lumOff val="35000"/>
                  </a:schemeClr>
                </a:solidFill>
              </a:rPr>
              <a:t>Fitowa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Na yau</a:t>
            </a:r>
            <a:r xmlns:a="http://schemas.openxmlformats.org/drawingml/2006/main">
              <a:rPr lang="ha" altLang="en-US" sz="4000">
                <a:solidFill>
                  <a:srgbClr val="FF0000"/>
                </a:solidFill>
              </a:rPr>
              <a:t> </a:t>
            </a:r>
            <a:r xmlns:a="http://schemas.openxmlformats.org/drawingml/2006/main">
              <a:rPr lang="ha" altLang="ko-KR" sz="4000">
                <a:solidFill>
                  <a:srgbClr val="FF0000"/>
                </a:solidFill>
              </a:rPr>
              <a:t>Kalma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t>Sa'ad da mala'ikan Ubangiji ya bayyana ga Gidiyon, ya ce, "Ubangiji yana tare da kai, babban jarumi."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a" altLang="ko-KR" sz="2800">
                <a:solidFill>
                  <a:schemeClr val="tx1">
                    <a:lumMod val="65000"/>
                    <a:lumOff val="35000"/>
                  </a:schemeClr>
                </a:solidFill>
              </a:rPr>
              <a:t>Alƙalai</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ha" altLang="ko-KR" b="1">
                <a:solidFill>
                  <a:schemeClr val="tx1">
                    <a:lumMod val="50000"/>
                    <a:lumOff val="50000"/>
                  </a:schemeClr>
                </a:solidFill>
              </a:rPr>
              <a:t>Na 26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ha" altLang="ko-KR" sz="4000"/>
              <a:t>Samson, Jarumi Mai Karfi.</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ha" altLang="ko-KR" sz="3600">
                <a:solidFill>
                  <a:schemeClr val="tx1">
                    <a:lumMod val="65000"/>
                    <a:lumOff val="35000"/>
                  </a:schemeClr>
                </a:solidFill>
              </a:rPr>
              <a:t>Matar ta haifi ɗa namiji ta sa masa suna Samson. Ya girma, Ubangiji kuwa ya sa masa albarka.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ha" altLang="ko-KR" sz="2800">
                <a:solidFill>
                  <a:schemeClr val="tx1">
                    <a:lumMod val="65000"/>
                    <a:lumOff val="35000"/>
                  </a:schemeClr>
                </a:solidFill>
              </a:rPr>
              <a:t>Alƙalai</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ha" altLang="ko-KR" sz="2500">
                <a:solidFill>
                  <a:schemeClr val="tx1">
                    <a:lumMod val="65000"/>
                    <a:lumOff val="35000"/>
                  </a:schemeClr>
                </a:solidFill>
              </a:rPr>
              <a:t>Akwai wani shugaba mai suna Samson a cikin shugabannin Isra'ilawa. Mutum ne da za a keɓe ga Allah tun daga haihuwa.</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ha" altLang="ko-KR" sz="2400">
                <a:solidFill>
                  <a:schemeClr val="tx1">
                    <a:lumMod val="65000"/>
                    <a:lumOff val="35000"/>
                  </a:schemeClr>
                </a:solidFill>
              </a:rPr>
              <a:t>Samson babban jarumi ne. Domin Samson, Filistiyawa da sauran ƙasashen da suka zalunce su ba za su iya zaluntar Isra'ilawa ba</a:t>
            </a:r>
            <a:r xmlns:a="http://schemas.openxmlformats.org/drawingml/2006/main">
              <a:rPr lang="ha" altLang="en-US" sz="2400">
                <a:solidFill>
                  <a:schemeClr val="tx1">
                    <a:lumMod val="65000"/>
                    <a:lumOff val="35000"/>
                  </a:schemeClr>
                </a:solidFill>
              </a:rPr>
              <a:t> </a:t>
            </a:r>
            <a:r xmlns:a="http://schemas.openxmlformats.org/drawingml/2006/main">
              <a:rPr lang="ha" altLang="ko-KR" sz="2400">
                <a:solidFill>
                  <a:schemeClr val="tx1">
                    <a:lumMod val="65000"/>
                    <a:lumOff val="35000"/>
                  </a:schemeClr>
                </a:solidFill>
              </a:rPr>
              <a:t>wani kuma.</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ha" altLang="ko-KR" sz="2400">
                <a:solidFill>
                  <a:schemeClr val="tx1">
                    <a:lumMod val="65000"/>
                    <a:lumOff val="35000"/>
                  </a:schemeClr>
                </a:solidFill>
              </a:rPr>
              <a:t>Karfinsa ya fito daga gashin kansa. Amma, an aske gashin kansa ta hanyar yaudara. Don haka, ya rasa ikonsa.</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ha" altLang="ko-KR" sz="2500">
                <a:solidFill>
                  <a:schemeClr val="tx1">
                    <a:lumMod val="65000"/>
                    <a:lumOff val="35000"/>
                  </a:schemeClr>
                </a:solidFill>
              </a:rPr>
              <a:t>Aka kama Samson, abokan gaba suka yi masa dariya. Ya yi nadamar yaudarar da aka yi masa saboda girman kai.</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ha" altLang="ko-KR" sz="2500">
                <a:solidFill>
                  <a:schemeClr val="tx1">
                    <a:lumMod val="65000"/>
                    <a:lumOff val="35000"/>
                  </a:schemeClr>
                </a:solidFill>
              </a:rPr>
              <a:t>Samson ya roƙi Allah ya ƙara ƙarfafa shi a ƙarshe. Allah ya amsa addu'arsa ya ba shi mulki daga karshe.</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a" altLang="ko-KR" sz="4000">
                <a:solidFill>
                  <a:srgbClr val="FF0000"/>
                </a:solidFill>
              </a:rPr>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ha" altLang="ko-KR" sz="3200">
                <a:solidFill>
                  <a:schemeClr val="tx1">
                    <a:lumMod val="65000"/>
                    <a:lumOff val="35000"/>
                  </a:schemeClr>
                </a:solidFill>
              </a:rPr>
              <a:t>Samson mutum ne da aka ba shi alheri da kira na musamman daga wurin Allah.</a:t>
            </a:r>
            <a:r xmlns:a="http://schemas.openxmlformats.org/drawingml/2006/main">
              <a:rPr lang="ha"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ha" altLang="ko-KR" sz="3200">
                <a:solidFill>
                  <a:schemeClr val="tx1">
                    <a:lumMod val="65000"/>
                    <a:lumOff val="35000"/>
                  </a:schemeClr>
                </a:solidFill>
              </a:rPr>
              <a:t>Amma saboda girman kai.</a:t>
            </a:r>
          </a:p>
          <a:p>
            <a:pPr xmlns:a="http://schemas.openxmlformats.org/drawingml/2006/main" algn="ctr"/>
            <a:r xmlns:a="http://schemas.openxmlformats.org/drawingml/2006/main">
              <a:rPr lang="ha" altLang="ko-KR" sz="3200">
                <a:solidFill>
                  <a:schemeClr val="tx1">
                    <a:lumMod val="65000"/>
                    <a:lumOff val="35000"/>
                  </a:schemeClr>
                </a:solidFill>
              </a:rPr>
              <a:t>ya rasa su duka.</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a" altLang="ko-KR" sz="3200">
                <a:solidFill>
                  <a:schemeClr val="tx1">
                    <a:lumMod val="65000"/>
                    <a:lumOff val="35000"/>
                  </a:schemeClr>
                </a:solidFill>
              </a:rPr>
              <a:t>Mu kuma ’ya’yan Allah ne masoyan da suka samu falalar Allah da aikin sa.</a:t>
            </a:r>
            <a:r xmlns:a="http://schemas.openxmlformats.org/drawingml/2006/main">
              <a:rPr lang="ha"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a" altLang="ko-KR" sz="3200">
                <a:solidFill>
                  <a:schemeClr val="tx1">
                    <a:lumMod val="65000"/>
                    <a:lumOff val="35000"/>
                  </a:schemeClr>
                </a:solidFill>
              </a:rPr>
              <a:t>Don haka, dole ne mu yi tawali’u a gaban Kalmar Allah.</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ha" altLang="ko-KR" sz="3200"/>
              <a:t>Allah?</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ha" altLang="ko-KR" sz="3600">
                <a:solidFill>
                  <a:srgbClr val="C00000"/>
                </a:solidFill>
              </a:rPr>
              <a:t>Allah..</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ha" altLang="ko-KR" sz="3600">
                <a:solidFill>
                  <a:schemeClr val="tx1">
                    <a:lumMod val="65000"/>
                    <a:lumOff val="35000"/>
                  </a:schemeClr>
                </a:solidFill>
              </a:rPr>
              <a:t>Allah ya ji kuma yana amsa addu'o'inmu na gaske da gaske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b="1">
                <a:solidFill>
                  <a:schemeClr val="tx1">
                    <a:lumMod val="50000"/>
                    <a:lumOff val="50000"/>
                  </a:schemeClr>
                </a:solidFill>
              </a:rPr>
              <a:t>A'a.</a:t>
            </a:r>
            <a:r xmlns:a="http://schemas.openxmlformats.org/drawingml/2006/main">
              <a:rPr lang="ha" altLang="en-US" b="1">
                <a:solidFill>
                  <a:schemeClr val="tx1">
                    <a:lumMod val="50000"/>
                    <a:lumOff val="50000"/>
                  </a:schemeClr>
                </a:solidFill>
              </a:rPr>
              <a:t> </a:t>
            </a:r>
            <a:r xmlns:a="http://schemas.openxmlformats.org/drawingml/2006/main">
              <a:rPr lang="ha" altLang="ko-KR" b="1">
                <a:solidFill>
                  <a:schemeClr val="tx1">
                    <a:lumMod val="50000"/>
                    <a:lumOff val="50000"/>
                  </a:schemeClr>
                </a:solidFill>
              </a:rPr>
              <a:t>17</a:t>
            </a:r>
            <a:r xmlns:a="http://schemas.openxmlformats.org/drawingml/2006/main">
              <a:rPr lang="ha" altLang="en-US" b="1">
                <a:solidFill>
                  <a:schemeClr val="tx1">
                    <a:lumMod val="50000"/>
                    <a:lumOff val="50000"/>
                  </a:schemeClr>
                </a:solidFill>
              </a:rPr>
              <a:t> </a:t>
            </a:r>
            <a:r xmlns:a="http://schemas.openxmlformats.org/drawingml/2006/main">
              <a:rPr lang="ha" altLang="ko-KR" b="1">
                <a:solidFill>
                  <a:schemeClr val="tx1">
                    <a:lumMod val="50000"/>
                    <a:lumOff val="50000"/>
                  </a:schemeClr>
                </a:solidFill>
              </a:rPr>
              <a:t>The</a:t>
            </a:r>
            <a:r xmlns:a="http://schemas.openxmlformats.org/drawingml/2006/main">
              <a:rPr lang="ha" altLang="en-US" b="1">
                <a:solidFill>
                  <a:schemeClr val="tx1">
                    <a:lumMod val="50000"/>
                    <a:lumOff val="50000"/>
                  </a:schemeClr>
                </a:solidFill>
              </a:rPr>
              <a:t> </a:t>
            </a:r>
            <a:r xmlns:a="http://schemas.openxmlformats.org/drawingml/2006/main">
              <a:rPr lang="ha" altLang="ko-KR" b="1">
                <a:solidFill>
                  <a:schemeClr val="tx1">
                    <a:lumMod val="50000"/>
                    <a:lumOff val="50000"/>
                  </a:schemeClr>
                </a:solidFill>
              </a:rPr>
              <a:t>Kalma</a:t>
            </a:r>
            <a:r xmlns:a="http://schemas.openxmlformats.org/drawingml/2006/main">
              <a:rPr lang="ha" altLang="en-US" b="1">
                <a:solidFill>
                  <a:schemeClr val="tx1">
                    <a:lumMod val="50000"/>
                    <a:lumOff val="50000"/>
                  </a:schemeClr>
                </a:solidFill>
              </a:rPr>
              <a:t> </a:t>
            </a:r>
            <a:r xmlns:a="http://schemas.openxmlformats.org/drawingml/2006/main">
              <a:rPr lang="ha" altLang="ko-KR" b="1">
                <a:solidFill>
                  <a:schemeClr val="tx1">
                    <a:lumMod val="50000"/>
                    <a:lumOff val="50000"/>
                  </a:schemeClr>
                </a:solidFill>
              </a:rPr>
              <a:t>na</a:t>
            </a:r>
            <a:r xmlns:a="http://schemas.openxmlformats.org/drawingml/2006/main">
              <a:rPr lang="ha" altLang="en-US" b="1">
                <a:solidFill>
                  <a:schemeClr val="tx1">
                    <a:lumMod val="50000"/>
                    <a:lumOff val="50000"/>
                  </a:schemeClr>
                </a:solidFill>
              </a:rPr>
              <a:t> </a:t>
            </a:r>
            <a:r xmlns:a="http://schemas.openxmlformats.org/drawingml/2006/main">
              <a:rPr lang="ha" altLang="ko-KR" b="1">
                <a:solidFill>
                  <a:schemeClr val="tx1">
                    <a:lumMod val="50000"/>
                    <a:lumOff val="50000"/>
                  </a:schemeClr>
                </a:solidFill>
              </a:rPr>
              <a:t>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400"/>
              <a:t>Bala'i Goma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ha" altLang="ko-KR" sz="4000">
                <a:solidFill>
                  <a:srgbClr val="FF0000"/>
                </a:solidFill>
              </a:rPr>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ha" altLang="ko-KR" sz="3600">
                <a:solidFill>
                  <a:schemeClr val="tx1">
                    <a:lumMod val="65000"/>
                    <a:lumOff val="35000"/>
                  </a:schemeClr>
                </a:solidFill>
              </a:rPr>
              <a:t>A ina ne ikon Samson ya fito?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gashi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hannu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kafa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ido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ha" altLang="en-US" sz="2800">
                <a:solidFill>
                  <a:srgbClr val="FF0000"/>
                </a:solidFill>
              </a:rPr>
              <a:t>① </a:t>
            </a:r>
            <a:r xmlns:a="http://schemas.openxmlformats.org/drawingml/2006/main">
              <a:rPr lang="ha" altLang="ko-KR" sz="2800">
                <a:solidFill>
                  <a:srgbClr val="FF0000"/>
                </a:solidFill>
              </a:rPr>
              <a:t>gashi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ha" altLang="ko-KR" sz="3600">
                <a:solidFill>
                  <a:schemeClr val="tx1">
                    <a:lumMod val="65000"/>
                    <a:lumOff val="35000"/>
                  </a:schemeClr>
                </a:solidFill>
              </a:rPr>
              <a:t>Matar ta haifi ɗa namiji ta sa masa suna Samson. Ya girma, Ubangiji kuwa ya sa masa albarka.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ha" altLang="ko-KR" sz="2800">
                <a:solidFill>
                  <a:schemeClr val="tx1">
                    <a:lumMod val="65000"/>
                    <a:lumOff val="35000"/>
                  </a:schemeClr>
                </a:solidFill>
              </a:rPr>
              <a:t>Alƙalai</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b="1">
                <a:solidFill>
                  <a:schemeClr val="tx1">
                    <a:lumMod val="50000"/>
                    <a:lumOff val="50000"/>
                  </a:schemeClr>
                </a:solidFill>
              </a:rPr>
              <a:t>Na 27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3600"/>
              <a:t>Ruth, Mace Mai Kyau</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bg1">
                    <a:lumMod val="50000"/>
                  </a:schemeClr>
                </a:solidFill>
              </a:rPr>
              <a:t>Jama'arka za su zama jama'ata, Allahnka kuma Allahna.</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a" altLang="ko-KR" sz="2800">
                <a:solidFill>
                  <a:schemeClr val="tx1">
                    <a:lumMod val="65000"/>
                    <a:lumOff val="35000"/>
                  </a:schemeClr>
                </a:solidFill>
              </a:rPr>
              <a:t>Ruth</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Wata Bayahudiya, Naomi tana da ’ya’ya biyu da suka auri ’yan Al’ummai. Amma, 'ya'yanta biyu sun mutu. Don haka, an bar ta da surukanta mata biyu.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Naomi ta yanke shawarar komawa gidanta a Yahuda. Ta ce wa surukanta su koma gida. Amma surukarta ta biyu ba ta koma garinsu ba, amma ta bi surukarta ta zauna a Yahuza.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Ruth ta ɗauki ragowar hatsi don ta zauna da Naomi, domin ba ta da mijin da zai kula da gida.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Ta kuwa ɗauki ragowar hatsi a gonar Bo'aza. Boaz ya ɗauka cewa ita mace ce mai daraja kuma ya auri Ruth.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400">
                <a:solidFill>
                  <a:schemeClr val="tx1">
                    <a:lumMod val="65000"/>
                    <a:lumOff val="35000"/>
                  </a:schemeClr>
                </a:solidFill>
              </a:rPr>
              <a:t>Boaz ya karɓi Ruth da Naomi a matsayin iyali kuma ya yi rayuwa mai daɗi. A nan gaba, Sarki Dauda da Yesu sun fito daga zuriyar Bo’aza da Ruth.</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3600">
                <a:solidFill>
                  <a:schemeClr val="tx1">
                    <a:lumMod val="65000"/>
                    <a:lumOff val="35000"/>
                  </a:schemeClr>
                </a:solidFill>
              </a:rPr>
              <a:t>Ruth ’yar al’umma ce. Mace ce ta gari mai gaskiya kuma ta yiwa surukarta hidima da kyau.</a:t>
            </a:r>
          </a:p>
          <a:p>
            <a:pPr xmlns:a="http://schemas.openxmlformats.org/drawingml/2006/main" algn="ctr"/>
            <a:r xmlns:a="http://schemas.openxmlformats.org/drawingml/2006/main">
              <a:rPr lang="ha" altLang="ko-KR" sz="3600">
                <a:solidFill>
                  <a:schemeClr val="tx1">
                    <a:lumMod val="65000"/>
                    <a:lumOff val="35000"/>
                  </a:schemeClr>
                </a:solidFill>
              </a:rPr>
              <a:t>Don haka, ta sami albarka.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a" altLang="ko-KR" sz="3600">
                <a:solidFill>
                  <a:schemeClr val="tx1">
                    <a:lumMod val="65000"/>
                    <a:lumOff val="35000"/>
                  </a:schemeClr>
                </a:solidFill>
              </a:rPr>
              <a:t>Mu kuma dole mu taimaki makwabtanmu</a:t>
            </a:r>
          </a:p>
          <a:p>
            <a:pPr xmlns:a="http://schemas.openxmlformats.org/drawingml/2006/main" algn="ctr"/>
            <a:r xmlns:a="http://schemas.openxmlformats.org/drawingml/2006/main">
              <a:rPr lang="ha" altLang="ko-KR" sz="3600">
                <a:solidFill>
                  <a:schemeClr val="tx1">
                    <a:lumMod val="65000"/>
                    <a:lumOff val="35000"/>
                  </a:schemeClr>
                </a:solidFill>
              </a:rPr>
              <a:t>kuma ku bauta wa Allah</a:t>
            </a:r>
          </a:p>
          <a:p>
            <a:pPr xmlns:a="http://schemas.openxmlformats.org/drawingml/2006/main" algn="ctr"/>
            <a:r xmlns:a="http://schemas.openxmlformats.org/drawingml/2006/main">
              <a:rPr lang="ha" altLang="ko-KR" sz="3600">
                <a:solidFill>
                  <a:schemeClr val="tx1">
                    <a:lumMod val="65000"/>
                    <a:lumOff val="35000"/>
                  </a:schemeClr>
                </a:solidFill>
              </a:rPr>
              <a:t>da zuciya mai kyau da gaskiya.</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ha" altLang="ko-KR" sz="3600">
                <a:solidFill>
                  <a:schemeClr val="tx1">
                    <a:lumMod val="65000"/>
                    <a:lumOff val="35000"/>
                  </a:schemeClr>
                </a:solidFill>
              </a:rPr>
              <a:t>Masarawa za su sani ni ne Ubangiji sa'ad da na miƙa hannuna gāba da Masar, na fito da Isra'ilawa daga cikinta.</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a" altLang="ko-KR" sz="2800">
                <a:solidFill>
                  <a:schemeClr val="tx1">
                    <a:lumMod val="65000"/>
                    <a:lumOff val="35000"/>
                  </a:schemeClr>
                </a:solidFill>
              </a:rPr>
              <a:t>Fitowa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3200"/>
              <a:t>Allah?</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rgbClr val="C00000"/>
                </a:solidFill>
              </a:rPr>
              <a:t>Allah..</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Allah baya duban zahirin zahiri amma yana kallon zuciya.</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Me ya sa Naomi ta koma gida daga Mowab zuwa Yahuda?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saboda rashin lafiya..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saboda mijinta ya mutu..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saboda 'ya'yanta biyu sun mutu.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saboda tana son haduwa da danginta..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rgbClr val="FF0000"/>
                </a:solidFill>
              </a:rPr>
              <a:t>③ </a:t>
            </a:r>
            <a:r xmlns:a="http://schemas.openxmlformats.org/drawingml/2006/main">
              <a:rPr lang="ha" altLang="ko-KR" sz="2800">
                <a:solidFill>
                  <a:srgbClr val="FF0000"/>
                </a:solidFill>
              </a:rPr>
              <a:t>saboda 'ya'yanta biyu sun mutu.</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bg1">
                    <a:lumMod val="50000"/>
                  </a:schemeClr>
                </a:solidFill>
              </a:rPr>
              <a:t>Jama'arka za su zama jama'ata, Allahnka kuma Allahna.</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a" altLang="ko-KR" sz="2800">
                <a:solidFill>
                  <a:schemeClr val="tx1">
                    <a:lumMod val="65000"/>
                    <a:lumOff val="35000"/>
                  </a:schemeClr>
                </a:solidFill>
              </a:rPr>
              <a:t>Ruth</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b="1">
                <a:solidFill>
                  <a:schemeClr val="tx1">
                    <a:lumMod val="50000"/>
                    <a:lumOff val="50000"/>
                  </a:schemeClr>
                </a:solidFill>
              </a:rPr>
              <a:t>Na 28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400"/>
              <a:t>Addu'ar Hannah</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Yaron Sama'ila kuwa ya ci gaba da girma da tagomashi a wurin Ubangiji da na mutane.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a" altLang="ko-KR" sz="2800">
                <a:solidFill>
                  <a:schemeClr val="tx1">
                    <a:lumMod val="65000"/>
                    <a:lumOff val="35000"/>
                  </a:schemeClr>
                </a:solidFill>
              </a:rPr>
              <a:t>1 Sama'ila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Hannah ba ta da ɗa. Don haka, ta yi baƙin ciki har ta yi addu’a ga Allah. "Ya Uban Allah, idan ka ba ni ɗa, zan ba ka shi har tsawon rayuwarsa."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Allah ya tuna da addu'arta kuma ya ba Hannatu ɗa mai suna Sama'ila.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Hannatu ta ba ɗanta ya bauta wa Allah a cikin haikali kamar yadda ta yi addu'a a baya.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Sama’ila ya zauna a haikali yana bauta wa Allah. Ya sami alheri mai yawa daga mutane da Allah.</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400">
                <a:solidFill>
                  <a:schemeClr val="tx1">
                    <a:lumMod val="65000"/>
                    <a:lumOff val="35000"/>
                  </a:schemeClr>
                </a:solidFill>
              </a:rPr>
              <a:t>Sama’ila ƙarami ya girma sosai har ya zama ƙaramin yaro. Bayan haka, ya zama annabi da ya saurari muryar Allah.</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Musa ya gaya wa Sarkin Masar, Fir’auna umurnin Allah. Ubangiji ya ce, “Ku saki mutanena, su yi mini sujada.”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3200">
                <a:solidFill>
                  <a:schemeClr val="tx1">
                    <a:lumMod val="65000"/>
                    <a:lumOff val="35000"/>
                  </a:schemeClr>
                </a:solidFill>
              </a:rPr>
              <a:t>Allah ya ji dukan addu'ar Hannatu, ya tuna da ita, ya amsa ta sosai.</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a" altLang="ko-KR" sz="3200">
                <a:solidFill>
                  <a:schemeClr val="tx1">
                    <a:lumMod val="65000"/>
                    <a:lumOff val="35000"/>
                  </a:schemeClr>
                </a:solidFill>
              </a:rPr>
              <a:t>Allah yana sauraron dukkan addu'o'inmu.</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a" altLang="ko-KR" sz="3200">
                <a:solidFill>
                  <a:schemeClr val="tx1">
                    <a:lumMod val="65000"/>
                    <a:lumOff val="35000"/>
                  </a:schemeClr>
                </a:solidFill>
              </a:rPr>
              <a:t>Don haka dole ne mu yi addu’a</a:t>
            </a:r>
          </a:p>
          <a:p>
            <a:pPr xmlns:a="http://schemas.openxmlformats.org/drawingml/2006/main" algn="ctr"/>
            <a:r xmlns:a="http://schemas.openxmlformats.org/drawingml/2006/main">
              <a:rPr lang="ha" altLang="ko-KR" sz="3200">
                <a:solidFill>
                  <a:schemeClr val="tx1">
                    <a:lumMod val="65000"/>
                    <a:lumOff val="35000"/>
                  </a:schemeClr>
                </a:solidFill>
              </a:rPr>
              <a:t>da gaske da gaskiya.</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3200"/>
              <a:t>Allah?</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rgbClr val="C00000"/>
                </a:solidFill>
              </a:rPr>
              <a:t>Allah..</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Allah ya ji addu'armu kuma ya amsa amin.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Na yau</a:t>
            </a:r>
            <a:r xmlns:a="http://schemas.openxmlformats.org/drawingml/2006/main">
              <a:rPr lang="ha" altLang="en-US" sz="4000">
                <a:solidFill>
                  <a:srgbClr val="FF0000"/>
                </a:solidFill>
              </a:rPr>
              <a:t> </a:t>
            </a:r>
            <a:r xmlns:a="http://schemas.openxmlformats.org/drawingml/2006/main">
              <a:rPr lang="ha" altLang="ko-KR" sz="4000">
                <a:solidFill>
                  <a:srgbClr val="FF0000"/>
                </a:solidFill>
              </a:rPr>
              <a:t>Tambayoyi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Me ya sa Hannah ta yi baƙin ciki haka?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saboda ciwon ciki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saboda babu kudi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saboda babu ɗa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saboda ta kasance mummuna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rgbClr val="FF0000"/>
                </a:solidFill>
              </a:rPr>
              <a:t>③ </a:t>
            </a:r>
            <a:r xmlns:a="http://schemas.openxmlformats.org/drawingml/2006/main">
              <a:rPr lang="ha" altLang="ko-KR" sz="2800">
                <a:solidFill>
                  <a:srgbClr val="FF0000"/>
                </a:solidFill>
              </a:rPr>
              <a:t>saboda babu ɗa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Yaron Sama'ila kuwa ya ci gaba da girma da tagomashi a wurin Ubangiji da na mutane.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a" altLang="ko-KR" sz="2800">
                <a:solidFill>
                  <a:schemeClr val="tx1">
                    <a:lumMod val="65000"/>
                    <a:lumOff val="35000"/>
                  </a:schemeClr>
                </a:solidFill>
              </a:rPr>
              <a:t>1 Sama'ila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b="1">
                <a:solidFill>
                  <a:schemeClr val="tx1">
                    <a:lumMod val="50000"/>
                    <a:lumOff val="50000"/>
                  </a:schemeClr>
                </a:solidFill>
              </a:rPr>
              <a:t>A'a.</a:t>
            </a:r>
            <a:r xmlns:a="http://schemas.openxmlformats.org/drawingml/2006/main">
              <a:rPr lang="ha" altLang="en-US" b="1">
                <a:solidFill>
                  <a:schemeClr val="tx1">
                    <a:lumMod val="50000"/>
                    <a:lumOff val="50000"/>
                  </a:schemeClr>
                </a:solidFill>
              </a:rPr>
              <a:t> </a:t>
            </a:r>
            <a:r xmlns:a="http://schemas.openxmlformats.org/drawingml/2006/main">
              <a:rPr lang="ha" altLang="ko-KR" b="1">
                <a:solidFill>
                  <a:schemeClr val="tx1">
                    <a:lumMod val="50000"/>
                    <a:lumOff val="50000"/>
                  </a:schemeClr>
                </a:solidFill>
              </a:rPr>
              <a:t>29 Maganar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400"/>
              <a:t>Sarki Saul, Sarkin Isra'ila na Farko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Ubangiji ya ce, “Ka kasa kunne gare su, ka ba su sarki.” Sa'an nan Sama'ila ya ce wa mutanen Isra'ila, "Kowa ya koma garinsa."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a" altLang="ko-KR" sz="2800">
                <a:solidFill>
                  <a:schemeClr val="tx1">
                    <a:lumMod val="65000"/>
                    <a:lumOff val="35000"/>
                  </a:schemeClr>
                </a:solidFill>
              </a:rPr>
              <a:t>1 Sama'ila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"Muna bukatar sarki!" Isra'ilawa suka ce a ba wa Sama'ila sarki.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“Zan ba su sarki kamar yadda suka roƙa.” Ubangiji ya amsa wa Sama'ila.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Allah ya aiki Saul wurin Sama'ila. Allah ya ƙyale Sama’ila ya zuba mai a kansa don ya zama sarkin Isra’ila.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"Wannan shi ne shugabanmu, Shawulu." Sama’ila ya sanar da Isra’ilawa cewa Allah ya naɗa Saul ya zama shugaban Isra’ila.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“Ba komai! Wanene Allah? Ni Ubangiji ne, Fir'auna ya ƙi shi da ƙarfi.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400">
                <a:solidFill>
                  <a:schemeClr val="tx1">
                    <a:lumMod val="65000"/>
                    <a:lumOff val="35000"/>
                  </a:schemeClr>
                </a:solidFill>
              </a:rPr>
              <a:t>Da farko, Saul ya ja-goranci Isra’ilawa da kyau ta wajen yin biyayya ga nufin Allah da aminci. Duk da haka, ya zama mugun sarki wanda ya ci amanar Allah domin girman kai da girman kai.</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3600">
                <a:solidFill>
                  <a:schemeClr val="tx1">
                    <a:lumMod val="65000"/>
                    <a:lumOff val="35000"/>
                  </a:schemeClr>
                </a:solidFill>
              </a:rPr>
              <a:t>Da farko Saul ya kasance da tawali’u.</a:t>
            </a:r>
          </a:p>
          <a:p>
            <a:pPr xmlns:a="http://schemas.openxmlformats.org/drawingml/2006/main" algn="ctr"/>
            <a:r xmlns:a="http://schemas.openxmlformats.org/drawingml/2006/main">
              <a:rPr lang="ha" altLang="ko-KR" sz="3600">
                <a:solidFill>
                  <a:schemeClr val="tx1">
                    <a:lumMod val="65000"/>
                    <a:lumOff val="35000"/>
                  </a:schemeClr>
                </a:solidFill>
              </a:rPr>
              <a:t>Amma, bayan ya zama sarki.</a:t>
            </a:r>
          </a:p>
          <a:p>
            <a:pPr xmlns:a="http://schemas.openxmlformats.org/drawingml/2006/main" algn="ctr"/>
            <a:r xmlns:a="http://schemas.openxmlformats.org/drawingml/2006/main">
              <a:rPr lang="ha" altLang="ko-KR" sz="3600">
                <a:solidFill>
                  <a:schemeClr val="tx1">
                    <a:lumMod val="65000"/>
                    <a:lumOff val="35000"/>
                  </a:schemeClr>
                </a:solidFill>
              </a:rPr>
              <a:t>bai ƙara yin biyayya ga nufin Allah ba.</a:t>
            </a:r>
          </a:p>
          <a:p>
            <a:pPr xmlns:a="http://schemas.openxmlformats.org/drawingml/2006/main" algn="ctr"/>
            <a:r xmlns:a="http://schemas.openxmlformats.org/drawingml/2006/main">
              <a:rPr lang="ha" altLang="ko-KR" sz="3600">
                <a:solidFill>
                  <a:schemeClr val="tx1">
                    <a:lumMod val="65000"/>
                    <a:lumOff val="35000"/>
                  </a:schemeClr>
                </a:solidFill>
              </a:rPr>
              <a:t>Ya zama mai girman kai da kwadayi.</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a" altLang="ko-KR" sz="3600">
                <a:solidFill>
                  <a:schemeClr val="tx1">
                    <a:lumMod val="65000"/>
                    <a:lumOff val="35000"/>
                  </a:schemeClr>
                </a:solidFill>
              </a:rPr>
              <a:t>Dole ne ku kasance masu tawali'u koyaushe lokacin da Ubanku Allah ya ɗaga ku.</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3200"/>
              <a:t>Allah?</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rgbClr val="C00000"/>
                </a:solidFill>
              </a:rPr>
              <a:t>Allah..</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Allah yana son masu tawali'u.</a:t>
            </a:r>
          </a:p>
          <a:p>
            <a:r xmlns:a="http://schemas.openxmlformats.org/drawingml/2006/main">
              <a:rPr lang="ha" altLang="ko-KR" sz="3600">
                <a:solidFill>
                  <a:schemeClr val="tx1">
                    <a:lumMod val="65000"/>
                    <a:lumOff val="35000"/>
                  </a:schemeClr>
                </a:solidFill>
              </a:rPr>
              <a:t>Amma ya ƙi masu girman kai.</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Menene Isra’ilawa suka roƙi Sama’ila?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abinci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sarki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Kalmar Allah</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gida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rgbClr val="FF0000"/>
                </a:solidFill>
              </a:rPr>
              <a:t>② </a:t>
            </a:r>
            <a:r xmlns:a="http://schemas.openxmlformats.org/drawingml/2006/main">
              <a:rPr lang="ha" altLang="ko-KR" sz="2800">
                <a:solidFill>
                  <a:srgbClr val="FF0000"/>
                </a:solidFill>
              </a:rPr>
              <a:t>sarki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Ubangiji ya ce, “Ka kasa kunne gare su, ka ba su sarki.” Sa'an nan Sama'ila ya ce wa mutanen Isra'ila, "Kowa ya koma garinsa."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a" altLang="ko-KR" sz="2800">
                <a:solidFill>
                  <a:schemeClr val="tx1">
                    <a:lumMod val="65000"/>
                    <a:lumOff val="35000"/>
                  </a:schemeClr>
                </a:solidFill>
              </a:rPr>
              <a:t>1 Sama'ila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b="1">
                <a:solidFill>
                  <a:schemeClr val="tx1">
                    <a:lumMod val="50000"/>
                    <a:lumOff val="50000"/>
                  </a:schemeClr>
                </a:solidFill>
              </a:rPr>
              <a:t>A'a.</a:t>
            </a:r>
            <a:r xmlns:a="http://schemas.openxmlformats.org/drawingml/2006/main">
              <a:rPr lang="ha" altLang="en-US" b="1">
                <a:solidFill>
                  <a:schemeClr val="tx1">
                    <a:lumMod val="50000"/>
                    <a:lumOff val="50000"/>
                  </a:schemeClr>
                </a:solidFill>
              </a:rPr>
              <a:t> </a:t>
            </a:r>
            <a:r xmlns:a="http://schemas.openxmlformats.org/drawingml/2006/main">
              <a:rPr lang="ha" altLang="ko-KR" b="1">
                <a:solidFill>
                  <a:schemeClr val="tx1">
                    <a:lumMod val="50000"/>
                    <a:lumOff val="50000"/>
                  </a:schemeClr>
                </a:solidFill>
              </a:rPr>
              <a:t>30 Maganar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t>Saurayi Yaro, Dauda Wanda ya kashe Goliath</a:t>
            </a:r>
            <a:r xmlns:a="http://schemas.openxmlformats.org/drawingml/2006/main">
              <a:rPr lang="ha"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Dawuda ya ce wa Bafilisten, “Kai ka zo mini da takobi, da mashi, da mashi, amma na zo maka da sunan Ubangiji Mai Runduna, Allah na rundunar Isra'ila, wanda ka wulakanta.</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a" altLang="ko-KR" sz="2800">
                <a:solidFill>
                  <a:schemeClr val="tx1">
                    <a:lumMod val="65000"/>
                    <a:lumOff val="35000"/>
                  </a:schemeClr>
                </a:solidFill>
              </a:rPr>
              <a:t>1 Sama'ila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500">
                <a:solidFill>
                  <a:schemeClr val="tx1">
                    <a:lumMod val="65000"/>
                    <a:lumOff val="35000"/>
                  </a:schemeClr>
                </a:solidFill>
              </a:rPr>
              <a:t>Akwai wani katon soja mai suna Goliyat a sansanin Filistiyawa. Ya zagi sunan Allah da fara fada.</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400">
                <a:solidFill>
                  <a:schemeClr val="tx1">
                    <a:lumMod val="65000"/>
                    <a:lumOff val="35000"/>
                  </a:schemeClr>
                </a:solidFill>
              </a:rPr>
              <a:t>Ba wanda ya kuskura ya yi yaƙi da shi saboda tsoratar da shi.</a:t>
            </a:r>
          </a:p>
          <a:p>
            <a:r xmlns:a="http://schemas.openxmlformats.org/drawingml/2006/main">
              <a:rPr lang="ha" altLang="ko-KR" sz="2400">
                <a:solidFill>
                  <a:schemeClr val="tx1">
                    <a:lumMod val="65000"/>
                    <a:lumOff val="35000"/>
                  </a:schemeClr>
                </a:solidFill>
              </a:rPr>
              <a:t>A lokacin, saurayi, Dawuda ya ce wa sarki Saul, "Zan tafi da shi, da yaƙi."</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'Zan iya kayar da shi idan Allah yana tare da ni.'</a:t>
            </a:r>
          </a:p>
          <a:p>
            <a:r xmlns:a="http://schemas.openxmlformats.org/drawingml/2006/main">
              <a:rPr lang="ha" altLang="ko-KR" sz="2800">
                <a:solidFill>
                  <a:schemeClr val="tx1">
                    <a:lumMod val="65000"/>
                    <a:lumOff val="35000"/>
                  </a:schemeClr>
                </a:solidFill>
              </a:rPr>
              <a:t>Dauda ya matso kusa da Goliyat da duwatsu biyar masu santsi.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Musa ya yi addu'a ga Allah. "Ya Ubangiji, don Allah ka sanar da ni abin da za ka yi daga yanzu."</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500">
                <a:solidFill>
                  <a:schemeClr val="tx1">
                    <a:lumMod val="65000"/>
                    <a:lumOff val="35000"/>
                  </a:schemeClr>
                </a:solidFill>
              </a:rPr>
              <a:t>Dawuda kuwa ya ce wa Goliyat wanda ya taho da shi da takobi da mashi. "Na yi yaƙi da ku da sunan Ubangiji Allah!"</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600">
                <a:solidFill>
                  <a:schemeClr val="tx1">
                    <a:lumMod val="65000"/>
                    <a:lumOff val="35000"/>
                  </a:schemeClr>
                </a:solidFill>
              </a:rPr>
              <a:t>Dawuda ya jefi dutse ya bugi Goliyat a goshinsa.</a:t>
            </a:r>
          </a:p>
          <a:p>
            <a:r xmlns:a="http://schemas.openxmlformats.org/drawingml/2006/main">
              <a:rPr lang="ha" altLang="ko-KR" sz="2600">
                <a:solidFill>
                  <a:schemeClr val="tx1">
                    <a:lumMod val="65000"/>
                    <a:lumOff val="35000"/>
                  </a:schemeClr>
                </a:solidFill>
              </a:rPr>
              <a:t>Dauda ya sami nasara a kan wannan yaƙin da taimakon Allah.</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3200">
                <a:solidFill>
                  <a:schemeClr val="tx1">
                    <a:lumMod val="65000"/>
                    <a:lumOff val="35000"/>
                  </a:schemeClr>
                </a:solidFill>
              </a:rPr>
              <a:t>Sojojin Isra'ila sun tsorata</a:t>
            </a:r>
            <a:r xmlns:a="http://schemas.openxmlformats.org/drawingml/2006/main">
              <a:rPr lang="ha" altLang="en-US" sz="3200">
                <a:solidFill>
                  <a:schemeClr val="tx1">
                    <a:lumMod val="65000"/>
                    <a:lumOff val="35000"/>
                  </a:schemeClr>
                </a:solidFill>
              </a:rPr>
              <a:t> </a:t>
            </a:r>
            <a:r xmlns:a="http://schemas.openxmlformats.org/drawingml/2006/main">
              <a:rPr lang="ha" altLang="ko-KR" sz="3200">
                <a:solidFill>
                  <a:schemeClr val="tx1">
                    <a:lumMod val="65000"/>
                    <a:lumOff val="35000"/>
                  </a:schemeClr>
                </a:solidFill>
              </a:rPr>
              <a:t>na giant Goliath. Suna tsoronsa.</a:t>
            </a:r>
          </a:p>
          <a:p>
            <a:pPr xmlns:a="http://schemas.openxmlformats.org/drawingml/2006/main" algn="ctr"/>
            <a:r xmlns:a="http://schemas.openxmlformats.org/drawingml/2006/main">
              <a:rPr lang="ha" altLang="ko-KR" sz="3200">
                <a:solidFill>
                  <a:schemeClr val="tx1">
                    <a:lumMod val="65000"/>
                    <a:lumOff val="35000"/>
                  </a:schemeClr>
                </a:solidFill>
              </a:rPr>
              <a:t>Duk da haka, Dauda wanda ya gaskata cewa Allah yana kāre shi, ya yi yaƙi da shi da ƙarfin hali kuma ya ci shi.</a:t>
            </a:r>
          </a:p>
          <a:p>
            <a:pPr xmlns:a="http://schemas.openxmlformats.org/drawingml/2006/main" algn="ctr"/>
            <a:r xmlns:a="http://schemas.openxmlformats.org/drawingml/2006/main">
              <a:rPr lang="ha" altLang="ko-KR" sz="3200">
                <a:solidFill>
                  <a:schemeClr val="tx1">
                    <a:lumMod val="65000"/>
                    <a:lumOff val="35000"/>
                  </a:schemeClr>
                </a:solidFill>
              </a:rPr>
              <a:t>Mu yi imani cewa Allah ya kiyaye mu a koyaushe. Za mu iya samun ƙarfin zuciya ta wurin imani Allah zai kiyaye mu a kowane hali.</a:t>
            </a:r>
          </a:p>
          <a:p>
            <a:pPr xmlns:a="http://schemas.openxmlformats.org/drawingml/2006/main" algn="ctr"/>
            <a:r xmlns:a="http://schemas.openxmlformats.org/drawingml/2006/main">
              <a:rPr lang="ha" altLang="ko-KR" sz="3200">
                <a:solidFill>
                  <a:schemeClr val="tx1">
                    <a:lumMod val="65000"/>
                    <a:lumOff val="35000"/>
                  </a:schemeClr>
                </a:solidFill>
              </a:rPr>
              <a:t>Karfin hali wanda yake daga imani da Allah yana iya shawo kan duk wani tsoro.</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3200"/>
              <a:t>Allah?</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rgbClr val="C00000"/>
                </a:solidFill>
              </a:rPr>
              <a:t>Allah..</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Allah ne ke ba da nasara ga masu yakarSa.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Menene Dauda ya jefa wa Goliath?</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takobi</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mashi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dutse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garkuwa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rgbClr val="FF0000"/>
                </a:solidFill>
              </a:rPr>
              <a:t>③ </a:t>
            </a:r>
            <a:r xmlns:a="http://schemas.openxmlformats.org/drawingml/2006/main">
              <a:rPr lang="ha" altLang="ko-KR" sz="2800">
                <a:solidFill>
                  <a:srgbClr val="FF0000"/>
                </a:solidFill>
              </a:rPr>
              <a:t>dutse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Dawuda ya ce wa Bafilisten, “Kai ka zo mini da takobi, da mashi, da mashi, amma na zo maka da sunan Ubangiji Mai Runduna, Allah na rundunar Isra'ila, wanda ka wulakanta.</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a" altLang="ko-KR" sz="2800">
                <a:solidFill>
                  <a:schemeClr val="tx1">
                    <a:lumMod val="65000"/>
                    <a:lumOff val="35000"/>
                  </a:schemeClr>
                </a:solidFill>
              </a:rPr>
              <a:t>1 Sama'ila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700">
                <a:solidFill>
                  <a:schemeClr val="tx1">
                    <a:lumMod val="65000"/>
                    <a:lumOff val="35000"/>
                  </a:schemeClr>
                </a:solidFill>
              </a:rPr>
              <a:t>Allah ya sa masifu guda goma a kan dukan ƙasar Masar. Mutanen Masar da Fir’auna sun san wane ne Allah na gaske.</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"Musa, fita daga Masar tare da dukan Isra'ilawa a yanzu." Fir'auna ba shi da wata mafita face ya sake su.</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3600">
                <a:solidFill>
                  <a:schemeClr val="tx1">
                    <a:lumMod val="65000"/>
                    <a:lumOff val="35000"/>
                  </a:schemeClr>
                </a:solidFill>
              </a:rPr>
              <a:t>Fir'auna ya ɗauka cewa shi ne ya fi ƙarfin yin watsi da Allah.</a:t>
            </a:r>
            <a:r xmlns:a="http://schemas.openxmlformats.org/drawingml/2006/main">
              <a:rPr lang="ha"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ha" altLang="ko-KR" sz="3600">
                <a:solidFill>
                  <a:schemeClr val="tx1">
                    <a:lumMod val="65000"/>
                    <a:lumOff val="35000"/>
                  </a:schemeClr>
                </a:solidFill>
              </a:rPr>
              <a:t>Don haka, dole ne ya kasance ƙarƙashin manyan masifu.</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a" altLang="ko-KR" sz="3600">
                <a:solidFill>
                  <a:schemeClr val="tx1">
                    <a:lumMod val="65000"/>
                    <a:lumOff val="35000"/>
                  </a:schemeClr>
                </a:solidFill>
              </a:rPr>
              <a:t>Dole ne mu furta cewa Allah ne Maɗaukaki ba mu ba.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ha" altLang="ko-KR" sz="3600">
                <a:solidFill>
                  <a:schemeClr val="tx1">
                    <a:lumMod val="65000"/>
                    <a:lumOff val="35000"/>
                  </a:schemeClr>
                </a:solidFill>
              </a:rPr>
              <a:t>Da Ubangiji ya ga ya haye ya duba, sai Allah ya yi kira gare shi</a:t>
            </a:r>
          </a:p>
          <a:p>
            <a:r xmlns:a="http://schemas.openxmlformats.org/drawingml/2006/main">
              <a:rPr lang="ha" altLang="ko-KR" sz="3600">
                <a:solidFill>
                  <a:schemeClr val="tx1">
                    <a:lumMod val="65000"/>
                    <a:lumOff val="35000"/>
                  </a:schemeClr>
                </a:solidFill>
              </a:rPr>
              <a:t>daga cikin daji,</a:t>
            </a:r>
          </a:p>
          <a:p>
            <a:r xmlns:a="http://schemas.openxmlformats.org/drawingml/2006/main">
              <a:rPr lang="ha" altLang="ko-KR" sz="3600">
                <a:solidFill>
                  <a:schemeClr val="tx1">
                    <a:lumMod val="65000"/>
                    <a:lumOff val="35000"/>
                  </a:schemeClr>
                </a:solidFill>
              </a:rPr>
              <a:t>"Musa! Musa!" Sai Musa ya ce, "Ga ni."</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ha" altLang="ko-KR" sz="2800">
                <a:solidFill>
                  <a:schemeClr val="tx1">
                    <a:lumMod val="65000"/>
                    <a:lumOff val="35000"/>
                  </a:schemeClr>
                </a:solidFill>
              </a:rPr>
              <a:t>Fitowa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3200"/>
              <a:t>Allah?</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rgbClr val="C00000"/>
                </a:solidFill>
              </a:rPr>
              <a:t>Allah..</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Allah ya bambanta siffar gumaka ko wasu alloli na ƙarya.</a:t>
            </a:r>
          </a:p>
          <a:p>
            <a:r xmlns:a="http://schemas.openxmlformats.org/drawingml/2006/main">
              <a:rPr lang="ha" altLang="ko-KR" sz="3600">
                <a:solidFill>
                  <a:schemeClr val="tx1">
                    <a:lumMod val="65000"/>
                    <a:lumOff val="35000"/>
                  </a:schemeClr>
                </a:solidFill>
              </a:rPr>
              <a:t>Allah yana da rai kuma yana aiki da ikonsa mai girma.</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Masifu nawa ne Allah ya jefar a Masar?</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biyar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bakwai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goma sha biyu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goma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rgbClr val="FF0000"/>
                </a:solidFill>
              </a:rPr>
              <a:t>④ </a:t>
            </a:r>
            <a:r xmlns:a="http://schemas.openxmlformats.org/drawingml/2006/main">
              <a:rPr lang="ha" altLang="ko-KR" sz="2800">
                <a:solidFill>
                  <a:srgbClr val="FF0000"/>
                </a:solidFill>
              </a:rPr>
              <a:t>goma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ha" altLang="ko-KR" sz="3600">
                <a:solidFill>
                  <a:schemeClr val="tx1">
                    <a:lumMod val="65000"/>
                    <a:lumOff val="35000"/>
                  </a:schemeClr>
                </a:solidFill>
              </a:rPr>
              <a:t>Masarawa za su sani ni ne Ubangiji sa'ad da na miƙa hannuna gāba da Masar, na fito da Isra'ilawa daga cikinta.</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a" altLang="ko-KR" sz="2800">
                <a:solidFill>
                  <a:schemeClr val="tx1">
                    <a:lumMod val="65000"/>
                    <a:lumOff val="35000"/>
                  </a:schemeClr>
                </a:solidFill>
              </a:rPr>
              <a:t>Fitowa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b="1">
                <a:solidFill>
                  <a:schemeClr val="tx1">
                    <a:lumMod val="50000"/>
                    <a:lumOff val="50000"/>
                  </a:schemeClr>
                </a:solidFill>
              </a:rPr>
              <a:t>A'A. 18</a:t>
            </a:r>
            <a:r xmlns:a="http://schemas.openxmlformats.org/drawingml/2006/main">
              <a:rPr lang="ha" altLang="en-US" b="1">
                <a:solidFill>
                  <a:schemeClr val="tx1">
                    <a:lumMod val="50000"/>
                    <a:lumOff val="50000"/>
                  </a:schemeClr>
                </a:solidFill>
              </a:rPr>
              <a:t> </a:t>
            </a:r>
            <a:r xmlns:a="http://schemas.openxmlformats.org/drawingml/2006/main">
              <a:rPr lang="ha" altLang="ko-KR" b="1">
                <a:solidFill>
                  <a:schemeClr val="tx1">
                    <a:lumMod val="50000"/>
                    <a:lumOff val="50000"/>
                  </a:schemeClr>
                </a:solidFill>
              </a:rPr>
              <a:t>Maganar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400"/>
              <a:t>Rukunin Gajimare</a:t>
            </a:r>
          </a:p>
          <a:p>
            <a:pPr xmlns:a="http://schemas.openxmlformats.org/drawingml/2006/main" algn="ctr"/>
            <a:r xmlns:a="http://schemas.openxmlformats.org/drawingml/2006/main">
              <a:rPr lang="ha" altLang="ko-KR" sz="4400"/>
              <a:t>da Rukunin Wuta</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Da rana Ubangiji yana gaba gare su da al'amudin girgije, don ya bishe su a hanyarsu da dare, da al'amudin wuta don ya ba su haske, don su yi tafiya da rana ko dare.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a" altLang="ko-KR" sz="2800">
                <a:solidFill>
                  <a:schemeClr val="tx1">
                    <a:lumMod val="65000"/>
                    <a:lumOff val="35000"/>
                  </a:schemeClr>
                </a:solidFill>
              </a:rPr>
              <a:t>Fitowa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Isra’ilawa sun yi shekara 430 a Masar. Sun bar Masar don komawa ƙasar alkawarin Kan'ana - a ƙarshen shekaru 430.</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"Ta yaya za mu sami hanyar da ta dace?", "Idan muka hadu da miyagu a hanya fa?" Sun damu matuka.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A lokacin, Allah ya nuna musu shaida cewa yana yi musu ja-gora. Al'amudin girgije ne.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Da dare ya zama ginshiƙin wuta. Haka Allah ya shiryar da su dare da rana.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400">
                <a:solidFill>
                  <a:schemeClr val="tx1">
                    <a:lumMod val="65000"/>
                    <a:lumOff val="35000"/>
                  </a:schemeClr>
                </a:solidFill>
              </a:rPr>
              <a:t>"Ba ma tsoro, gama Allah yana tare da mu!" Isra’ilawa sun gode wa Allah don ya yi musu ja-gora da al’amudin girgije da al’amudin wuta.</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ha" altLang="ko-KR" sz="2800">
                <a:solidFill>
                  <a:schemeClr val="tx1">
                    <a:lumMod val="65000"/>
                    <a:lumOff val="35000"/>
                  </a:schemeClr>
                </a:solidFill>
              </a:rPr>
              <a:t>Wata rana, da Musa ya ga Bamasare yana dukan Ba’isra’ile, sai ya husata, ya bi da mutanensa kuma ya kashe Bamasaren.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Na yau</a:t>
            </a:r>
            <a:r xmlns:a="http://schemas.openxmlformats.org/drawingml/2006/main">
              <a:rPr lang="ha" altLang="en-US" sz="4000">
                <a:solidFill>
                  <a:srgbClr val="FF0000"/>
                </a:solidFill>
              </a:rPr>
              <a:t> </a:t>
            </a:r>
            <a:r xmlns:a="http://schemas.openxmlformats.org/drawingml/2006/main">
              <a:rPr lang="ha" altLang="ko-KR" sz="4000">
                <a:solidFill>
                  <a:srgbClr val="FF0000"/>
                </a:solidFill>
              </a:rPr>
              <a:t>darasi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3600">
                <a:solidFill>
                  <a:schemeClr val="tx1">
                    <a:lumMod val="65000"/>
                    <a:lumOff val="35000"/>
                  </a:schemeClr>
                </a:solidFill>
              </a:rPr>
              <a:t>Sa’ad da Isra’ilawa da yawa suka haye hamada mai haɗari, Allah ya nuna musu tabbaci cewa ya yi musu ja-gora kuma ya kāre su da al’amudin girgije da kuma al’amudin wuta.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a" altLang="ko-KR" sz="3600">
                <a:solidFill>
                  <a:schemeClr val="tx1">
                    <a:lumMod val="65000"/>
                    <a:lumOff val="35000"/>
                  </a:schemeClr>
                </a:solidFill>
              </a:rPr>
              <a:t>Yanzu, Allah yana tare da ni, kuma ya tsare ni. Mu yi godiya ga Allah.</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3200"/>
              <a:t>Allah?</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rgbClr val="C00000"/>
                </a:solidFill>
              </a:rPr>
              <a:t>Allah..</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Allah yana tare da mu a koda yaushe.</a:t>
            </a:r>
          </a:p>
          <a:p>
            <a:r xmlns:a="http://schemas.openxmlformats.org/drawingml/2006/main">
              <a:rPr lang="ha" altLang="ko-KR" sz="3600">
                <a:solidFill>
                  <a:schemeClr val="tx1">
                    <a:lumMod val="65000"/>
                    <a:lumOff val="35000"/>
                  </a:schemeClr>
                </a:solidFill>
              </a:rPr>
              <a:t>Kuma yana kiyaye mu dare da rana.</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Sa’ad da Isra’ilawa suka bar ƙasar Masar, menene Allah ya yi musu ja-gora da shi?</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al'amudin girgije da al'amudin wuta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tsuntsu da kifi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rana da wata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kare da cat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rgbClr val="FF0000"/>
                </a:solidFill>
              </a:rPr>
              <a:t>① </a:t>
            </a:r>
            <a:r xmlns:a="http://schemas.openxmlformats.org/drawingml/2006/main">
              <a:rPr lang="ha" altLang="ko-KR" sz="2800">
                <a:solidFill>
                  <a:srgbClr val="FF0000"/>
                </a:solidFill>
              </a:rPr>
              <a:t>al'amudin girgije da al'amudin wuta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Da rana Ubangiji yana gaba gare su da al'amudin girgije, don ya bishe su a hanyarsu da dare, da al'amudin wuta don ya ba su haske, don su yi tafiya da rana ko dare.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a" altLang="ko-KR" sz="2800">
                <a:solidFill>
                  <a:schemeClr val="tx1">
                    <a:lumMod val="65000"/>
                    <a:lumOff val="35000"/>
                  </a:schemeClr>
                </a:solidFill>
              </a:rPr>
              <a:t>Fitowa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b="1">
                <a:solidFill>
                  <a:schemeClr val="tx1">
                    <a:lumMod val="50000"/>
                    <a:lumOff val="50000"/>
                  </a:schemeClr>
                </a:solidFill>
              </a:rPr>
              <a:t>Na 19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400"/>
              <a:t>Isra'ilawa suna bi ta cikin tekun da aka raba bisa busasshiyar ƙasa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Sai Musa ya miƙa hannunsa bisa bahar, dukan daren nan Ubangiji ya kori bahar da iska mai ƙarfi daga gabas, ya mai da ta busasshiyar ƙasa. Ruwa ya rabu.</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a" altLang="ko-KR" sz="2800">
                <a:solidFill>
                  <a:schemeClr val="tx1">
                    <a:lumMod val="65000"/>
                    <a:lumOff val="35000"/>
                  </a:schemeClr>
                </a:solidFill>
              </a:rPr>
              <a:t>Fitowa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14:</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Musa da Isra’ilawa sun haɗu da Jar Teku a kan hanyar zuwa Kan’ana.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Masarawa suka ƙwace Isra'ilawa don su sake kama su.</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Sa'an nan, akwai wani abu mai ban mamaki! Allah ya bar Jar Teku ta rabu kuma Isra’ilawa suka haye bisa sandararriyar ƙasa.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Sojojin Masar suka kama su, amma tekun kuma ya sake komawa, dukan sojojin Masar suka cika cikin teku. Babu daya daga cikinsu da ya tsira.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ha" altLang="ko-KR" sz="2800">
                <a:solidFill>
                  <a:schemeClr val="tx1">
                    <a:lumMod val="65000"/>
                    <a:lumOff val="35000"/>
                  </a:schemeClr>
                </a:solidFill>
              </a:rPr>
              <a:t>Da Fir'auna ya ji haka, Musa ya ji tsoronsa, ya gudu daga fādar Masar, ya zauna a jejin Madayanawa.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Mun gode wa Allah da ya cece mu! Dukan Isra'ilawa sun rera waƙoƙi masu daɗi da daɗi.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3600">
                <a:solidFill>
                  <a:schemeClr val="tx1">
                    <a:lumMod val="65000"/>
                    <a:lumOff val="35000"/>
                  </a:schemeClr>
                </a:solidFill>
              </a:rPr>
              <a:t>Allah ya ceci Isra’ilawa daga halin da suke ciki.</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a" altLang="ko-KR" sz="3600">
                <a:solidFill>
                  <a:schemeClr val="tx1">
                    <a:lumMod val="65000"/>
                    <a:lumOff val="35000"/>
                  </a:schemeClr>
                </a:solidFill>
              </a:rPr>
              <a:t>Ni ma a halin da ake ciki na mutu saboda zunubi, amma Allah ya aiko Yesu ya cece ni!</a:t>
            </a:r>
          </a:p>
          <a:p>
            <a:pPr xmlns:a="http://schemas.openxmlformats.org/drawingml/2006/main" algn="ctr"/>
            <a:r xmlns:a="http://schemas.openxmlformats.org/drawingml/2006/main">
              <a:rPr lang="ha" altLang="ko-KR" sz="3600">
                <a:solidFill>
                  <a:schemeClr val="tx1">
                    <a:lumMod val="65000"/>
                    <a:lumOff val="35000"/>
                  </a:schemeClr>
                </a:solidFill>
              </a:rPr>
              <a:t>Allah ya cece ni daga mutuwa ta har abada!</a:t>
            </a:r>
          </a:p>
          <a:p>
            <a:pPr xmlns:a="http://schemas.openxmlformats.org/drawingml/2006/main" algn="ctr"/>
            <a:r xmlns:a="http://schemas.openxmlformats.org/drawingml/2006/main">
              <a:rPr lang="ha" altLang="ko-KR" sz="3600">
                <a:solidFill>
                  <a:schemeClr val="tx1">
                    <a:lumMod val="65000"/>
                    <a:lumOff val="35000"/>
                  </a:schemeClr>
                </a:solidFill>
              </a:rPr>
              <a:t>Oh, Uban Allah, na gode sosai!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3200"/>
              <a:t>Allah ne?</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rgbClr val="C00000"/>
                </a:solidFill>
              </a:rPr>
              <a:t>Allah.</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Allah ne mai cetonmu wanda ya ceci mutanensa da hanya mai ban mamaki.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Ta yaya Isra’ilawa suka haye Jar Teku?</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Allah ya aiko musu da babban jirgi.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Allah ya bar su suyi tafiya akan ruwan teku.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Allah ya raba Bahar Maliya, ya bar su su yi tafiya</a:t>
            </a:r>
          </a:p>
          <a:p>
            <a:r xmlns:a="http://schemas.openxmlformats.org/drawingml/2006/main">
              <a:rPr lang="ha" altLang="ko-KR" sz="2800">
                <a:solidFill>
                  <a:schemeClr val="tx1">
                    <a:lumMod val="65000"/>
                    <a:lumOff val="35000"/>
                  </a:schemeClr>
                </a:solidFill>
              </a:rPr>
              <a:t>busasshiyar ƙasa.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Allah ya bar su su shawagi bisa teku.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rgbClr val="FF0000"/>
                </a:solidFill>
              </a:rPr>
              <a:t>③ </a:t>
            </a:r>
            <a:r xmlns:a="http://schemas.openxmlformats.org/drawingml/2006/main">
              <a:rPr lang="ha" altLang="ko-KR" sz="2800">
                <a:solidFill>
                  <a:srgbClr val="FF0000"/>
                </a:solidFill>
              </a:rPr>
              <a:t>Allah ya raba Bahar Maliya, ya bar su su yi tafiya</a:t>
            </a:r>
          </a:p>
          <a:p>
            <a:r xmlns:a="http://schemas.openxmlformats.org/drawingml/2006/main">
              <a:rPr lang="ha" altLang="ko-KR" sz="2800">
                <a:solidFill>
                  <a:srgbClr val="FF0000"/>
                </a:solidFill>
              </a:rPr>
              <a:t>busasshiyar ƙasa.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Sai Musa ya miƙa hannunsa bisa bahar, dukan daren nan Ubangiji ya kori bahar da iska mai ƙarfi daga gabas, ya mai da ta busasshiyar ƙasa. Ruwa ya rabu.</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a" altLang="ko-KR" sz="2800">
                <a:solidFill>
                  <a:schemeClr val="tx1">
                    <a:lumMod val="65000"/>
                    <a:lumOff val="35000"/>
                  </a:schemeClr>
                </a:solidFill>
              </a:rPr>
              <a:t>Fitowa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14:</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b="1">
                <a:solidFill>
                  <a:schemeClr val="tx1">
                    <a:lumMod val="50000"/>
                    <a:lumOff val="50000"/>
                  </a:schemeClr>
                </a:solidFill>
              </a:rPr>
              <a:t>Na 20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3600"/>
              <a:t>Allah Wanda Yasa Nama</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bg1">
                    <a:lumMod val="50000"/>
                  </a:schemeClr>
                </a:solidFill>
              </a:rPr>
              <a:t>"Na ji gunagunin Isra'ilawa, ka ce musu, 'Da maraice za ku ci nama, da safe za ku ƙoshi da abinci, sa'an nan za ku sani ni ne Ubangiji Allahnku.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a" altLang="ko-KR" sz="2800">
                <a:solidFill>
                  <a:schemeClr val="tx1">
                    <a:lumMod val="65000"/>
                    <a:lumOff val="35000"/>
                  </a:schemeClr>
                </a:solidFill>
              </a:rPr>
              <a:t>Fitowa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Isra'ilawa ba su da abinci a jeji. Sai suka yi wa Musa da Allah gunaguni.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Sai Ubangiji ya ce wa Musa. "Zan sauke muku abinci daga sama."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Da gari ya waye, siraran ƙwal kamar sanyi sun bayyana a cikin jeji.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ha" altLang="ko-KR" sz="2800">
                <a:solidFill>
                  <a:schemeClr val="tx1">
                    <a:lumMod val="65000"/>
                    <a:lumOff val="35000"/>
                  </a:schemeClr>
                </a:solidFill>
              </a:rPr>
              <a:t>Musa ya yi shekara 40 yana makiyayi kuma a ƙarshe ya kai shekara 80.</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Da maraice makwarto suka zo a kansu, suka fāɗi, suka rufe sansanin. Suka tattara su suka dafa suka ci. Ko a jeji ba su yi yunwa ba.</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600">
                <a:solidFill>
                  <a:schemeClr val="tx1">
                    <a:lumMod val="65000"/>
                    <a:lumOff val="35000"/>
                  </a:schemeClr>
                </a:solidFill>
              </a:rPr>
              <a:t>"Nagode, Allah!" Musa da Isra’ilawa sun yi mamakin ikon Allah maɗaukaki.</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3600">
                <a:solidFill>
                  <a:schemeClr val="tx1">
                    <a:lumMod val="65000"/>
                    <a:lumOff val="35000"/>
                  </a:schemeClr>
                </a:solidFill>
              </a:rPr>
              <a:t>Allah ya tanadar wa mutanensa abinci na yau da kullun da hanya mai ban mamaki da ikonsa maɗaukaki ko da a cikin jeji inda ba su sami kome ba.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a" altLang="ko-KR" sz="3600">
                <a:solidFill>
                  <a:schemeClr val="tx1">
                    <a:lumMod val="65000"/>
                    <a:lumOff val="35000"/>
                  </a:schemeClr>
                </a:solidFill>
              </a:rPr>
              <a:t>Mun yi imani Allah zai azurta mu da bukatunmu da hanyarsa mai ban al'ajabi da aminci.</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3200"/>
              <a:t>Allah ne?</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rgbClr val="C00000"/>
                </a:solidFill>
              </a:rPr>
              <a:t>Allah..</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Allah ne mai ban al'ajabi wanda ya san bukatunmu tun da farko kuma ya azurta su da hanyarsa mai ban mamaki.</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Menene Allah ya tanadar wa mutanensa da ke fama da yunwa?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Manna da Quail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Gurasa da Madara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Nama da Ruwa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Shinkafa da Miya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rgbClr val="FF0000"/>
                </a:solidFill>
              </a:rPr>
              <a:t>① </a:t>
            </a:r>
            <a:r xmlns:a="http://schemas.openxmlformats.org/drawingml/2006/main">
              <a:rPr lang="ha" altLang="ko-KR" sz="2800">
                <a:solidFill>
                  <a:srgbClr val="FF0000"/>
                </a:solidFill>
              </a:rPr>
              <a:t>Manna da Quail</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bg1">
                    <a:lumMod val="50000"/>
                  </a:schemeClr>
                </a:solidFill>
              </a:rPr>
              <a:t>"Na ji gunagunin Isra'ilawa, ka ce musu, 'Da maraice za ku ci nama, da safe za ku ƙoshi da abinci, sa'an nan za ku sani ni ne Ubangiji Allahnku.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a" altLang="ko-KR" sz="2800">
                <a:solidFill>
                  <a:schemeClr val="tx1">
                    <a:lumMod val="65000"/>
                    <a:lumOff val="35000"/>
                  </a:schemeClr>
                </a:solidFill>
              </a:rPr>
              <a:t>Fitowa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ha" altLang="ko-KR" b="1">
                <a:solidFill>
                  <a:schemeClr val="tx1">
                    <a:lumMod val="50000"/>
                    <a:lumOff val="50000"/>
                  </a:schemeClr>
                </a:solidFill>
              </a:rPr>
              <a:t>A'a.</a:t>
            </a:r>
            <a:r xmlns:a="http://schemas.openxmlformats.org/drawingml/2006/main">
              <a:rPr lang="ha" altLang="en-US" b="1">
                <a:solidFill>
                  <a:schemeClr val="tx1">
                    <a:lumMod val="50000"/>
                    <a:lumOff val="50000"/>
                  </a:schemeClr>
                </a:solidFill>
              </a:rPr>
              <a:t> </a:t>
            </a:r>
            <a:r xmlns:a="http://schemas.openxmlformats.org/drawingml/2006/main">
              <a:rPr lang="ha" altLang="ko-KR" b="1">
                <a:solidFill>
                  <a:schemeClr val="tx1">
                    <a:lumMod val="50000"/>
                    <a:lumOff val="50000"/>
                  </a:schemeClr>
                </a:solidFill>
              </a:rPr>
              <a:t>21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ha" altLang="ko-KR" sz="4000"/>
              <a:t>Dokoki Goma</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ha" altLang="ko-KR" sz="3600">
                <a:solidFill>
                  <a:schemeClr val="tx1">
                    <a:lumMod val="65000"/>
                    <a:lumOff val="35000"/>
                  </a:schemeClr>
                </a:solidFill>
              </a:rPr>
              <a:t>Musa kuwa yana can tare da Ubangiji kwana arba'in da dare arba'in ba ci</a:t>
            </a:r>
          </a:p>
          <a:p>
            <a:r xmlns:a="http://schemas.openxmlformats.org/drawingml/2006/main">
              <a:rPr lang="ha" altLang="ko-KR" sz="3600">
                <a:solidFill>
                  <a:schemeClr val="tx1">
                    <a:lumMod val="65000"/>
                    <a:lumOff val="35000"/>
                  </a:schemeClr>
                </a:solidFill>
              </a:rPr>
              <a:t>burodi ko ruwan sha. Ya rubuta kalmomin alkawari a kan allunan, wato dokoki goma.</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ha" altLang="ko-KR" sz="2800">
                <a:solidFill>
                  <a:schemeClr val="tx1">
                    <a:lumMod val="65000"/>
                    <a:lumOff val="35000"/>
                  </a:schemeClr>
                </a:solidFill>
              </a:rPr>
              <a:t>Fitowa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ha" altLang="ko-KR" sz="2800">
                <a:solidFill>
                  <a:schemeClr val="tx1">
                    <a:lumMod val="65000"/>
                    <a:lumOff val="35000"/>
                  </a:schemeClr>
                </a:solidFill>
              </a:rPr>
              <a:t>Jama'ar Isra'ila sun isa Dutsen Horeb (Dutsen Sinai). Ɗaukakar Ubangiji Allah ta cika a Dutsen Sina'i (Dutsen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ha" altLang="ko-KR" sz="2800">
                <a:solidFill>
                  <a:schemeClr val="tx1">
                    <a:lumMod val="65000"/>
                    <a:lumOff val="35000"/>
                  </a:schemeClr>
                </a:solidFill>
              </a:rPr>
              <a:t>Allah ya ce wa Musa, "Ka hau zuwa gare ni a bisa dutsen." Musa ya hau bisa dutsen Allah.</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ha" altLang="ko-KR" sz="2800">
                <a:solidFill>
                  <a:schemeClr val="tx1">
                    <a:lumMod val="65000"/>
                    <a:lumOff val="35000"/>
                  </a:schemeClr>
                </a:solidFill>
              </a:rPr>
              <a:t>Watarana Allah ya kira shi a cikin kurmin da yake konawa ya ce masa. "Zan aike ka wurin Fir'auna don ka ceci jama'ata Isra'ilawa daga Masar."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ha" altLang="ko-KR" sz="2800">
                <a:solidFill>
                  <a:schemeClr val="tx1">
                    <a:lumMod val="65000"/>
                    <a:lumOff val="35000"/>
                  </a:schemeClr>
                </a:solidFill>
              </a:rPr>
              <a:t>Ubangiji Allah ya sadu a kan Dutsen Horeb.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ha" altLang="ko-KR" sz="2800">
                <a:solidFill>
                  <a:schemeClr val="tx1">
                    <a:lumMod val="65000"/>
                    <a:lumOff val="35000"/>
                  </a:schemeClr>
                </a:solidFill>
              </a:rPr>
              <a:t>Allah ya ba Musa allunan dutse. Allah ya rubuta dokoki da umarni a kai domin Isra’ilawa su kiyaye—Dokoki Goma.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ha" altLang="ko-KR" sz="2600">
                <a:solidFill>
                  <a:schemeClr val="tx1">
                    <a:lumMod val="65000"/>
                    <a:lumOff val="35000"/>
                  </a:schemeClr>
                </a:solidFill>
              </a:rPr>
              <a:t>"Na gode, Ubangiji, da ka ba mu dokoki."</a:t>
            </a:r>
          </a:p>
          <a:p>
            <a:r xmlns:a="http://schemas.openxmlformats.org/drawingml/2006/main">
              <a:rPr lang="ha" altLang="ko-KR" sz="2600">
                <a:solidFill>
                  <a:schemeClr val="tx1">
                    <a:lumMod val="65000"/>
                    <a:lumOff val="35000"/>
                  </a:schemeClr>
                </a:solidFill>
              </a:rPr>
              <a:t>Musa ya yi tunani, “Zan cece, in koyar da waɗannan Dokoki Goma masu tamani.”</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a" altLang="ko-KR" sz="4000">
                <a:solidFill>
                  <a:srgbClr val="FF0000"/>
                </a:solidFill>
              </a:rPr>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ha" altLang="ko-KR" sz="3200">
                <a:solidFill>
                  <a:schemeClr val="tx1">
                    <a:lumMod val="65000"/>
                    <a:lumOff val="35000"/>
                  </a:schemeClr>
                </a:solidFill>
              </a:rPr>
              <a:t>Dokoki Goma dokoki ne masu tamani da Allah ya bayar domin rayuwarmu.</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a" altLang="ko-KR" sz="3200">
                <a:solidFill>
                  <a:schemeClr val="tx1">
                    <a:lumMod val="65000"/>
                    <a:lumOff val="35000"/>
                  </a:schemeClr>
                </a:solidFill>
              </a:rPr>
              <a:t>Idan muka yi biyayya ga dokokin Allah, Allah zai ji daɗin rayuwarmu.</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ha" altLang="ko-KR" sz="3200"/>
              <a:t>Allah?</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ha" altLang="ko-KR" sz="3600">
                <a:solidFill>
                  <a:srgbClr val="C00000"/>
                </a:solidFill>
              </a:rPr>
              <a:t>Allah</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ha" altLang="ko-KR" sz="3600">
                <a:solidFill>
                  <a:schemeClr val="tx1">
                    <a:lumMod val="65000"/>
                    <a:lumOff val="35000"/>
                  </a:schemeClr>
                </a:solidFill>
              </a:rPr>
              <a:t>Allah ya bamu Dokoki da Dokoki Goma.</a:t>
            </a:r>
          </a:p>
          <a:p>
            <a:endParaRPr lang="en-US" altLang="ko-KR" sz="3600">
              <a:solidFill>
                <a:schemeClr val="tx1">
                  <a:lumMod val="65000"/>
                  <a:lumOff val="35000"/>
                </a:schemeClr>
              </a:solidFill>
            </a:endParaRPr>
          </a:p>
          <a:p>
            <a:r xmlns:a="http://schemas.openxmlformats.org/drawingml/2006/main">
              <a:rPr lang="ha" altLang="ko-KR" sz="3600">
                <a:solidFill>
                  <a:schemeClr val="tx1">
                    <a:lumMod val="65000"/>
                    <a:lumOff val="35000"/>
                  </a:schemeClr>
                </a:solidFill>
              </a:rPr>
              <a:t>Allah ya sanar mana da kansa ta hanyar waɗannan dokoki da dokoki.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ha" altLang="ko-KR" sz="4000">
                <a:solidFill>
                  <a:srgbClr val="FF0000"/>
                </a:solidFill>
              </a:rPr>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ha" altLang="ko-KR" sz="3200">
                <a:solidFill>
                  <a:schemeClr val="tx1">
                    <a:lumMod val="65000"/>
                    <a:lumOff val="35000"/>
                  </a:schemeClr>
                </a:solidFill>
              </a:rPr>
              <a:t>A ina ne Allah ya rubuta Dokoki Goma?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Itace kwamfutar hannu</a:t>
            </a:r>
            <a:r xmlns:a="http://schemas.openxmlformats.org/drawingml/2006/main">
              <a:rPr lang="ha"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Ruwa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kwamfutar hannu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Takarda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Tablet na dutse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ha" altLang="en-US" sz="2800">
                <a:solidFill>
                  <a:srgbClr val="FF0000"/>
                </a:solidFill>
              </a:rPr>
              <a:t>④ </a:t>
            </a:r>
            <a:r xmlns:a="http://schemas.openxmlformats.org/drawingml/2006/main">
              <a:rPr lang="ha" altLang="ko-KR" sz="2800">
                <a:solidFill>
                  <a:srgbClr val="FF0000"/>
                </a:solidFill>
              </a:rPr>
              <a:t>Tablet na dutse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ha" altLang="ko-KR" sz="3600">
                <a:solidFill>
                  <a:schemeClr val="tx1">
                    <a:lumMod val="65000"/>
                    <a:lumOff val="35000"/>
                  </a:schemeClr>
                </a:solidFill>
              </a:rPr>
              <a:t>Musa kuwa yana can tare da Ubangiji kwana arba'in da dare arba'in ba ci</a:t>
            </a:r>
          </a:p>
          <a:p>
            <a:r xmlns:a="http://schemas.openxmlformats.org/drawingml/2006/main">
              <a:rPr lang="ha" altLang="ko-KR" sz="3600">
                <a:solidFill>
                  <a:schemeClr val="tx1">
                    <a:lumMod val="65000"/>
                    <a:lumOff val="35000"/>
                  </a:schemeClr>
                </a:solidFill>
              </a:rPr>
              <a:t>burodi ko ruwan sha. Ya rubuta kalmomin alkawari a kan allunan, wato dokoki goma.</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ha" altLang="ko-KR" sz="2800">
                <a:solidFill>
                  <a:schemeClr val="tx1">
                    <a:lumMod val="65000"/>
                    <a:lumOff val="35000"/>
                  </a:schemeClr>
                </a:solidFill>
              </a:rPr>
              <a:t>Fitowa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b="1">
                <a:solidFill>
                  <a:schemeClr val="tx1">
                    <a:lumMod val="50000"/>
                    <a:lumOff val="50000"/>
                  </a:schemeClr>
                </a:solidFill>
              </a:rPr>
              <a:t>Na 22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400"/>
              <a:t>Maraƙin Zinare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bg1">
                    <a:lumMod val="50000"/>
                  </a:schemeClr>
                </a:solidFill>
              </a:rPr>
              <a:t>Ya dauki abin da suka mika masa ya sanya shi ya zama gunki da aka siffa</a:t>
            </a:r>
          </a:p>
          <a:p>
            <a:r xmlns:a="http://schemas.openxmlformats.org/drawingml/2006/main">
              <a:rPr lang="ha" altLang="ko-KR" sz="3600">
                <a:solidFill>
                  <a:schemeClr val="bg1">
                    <a:lumMod val="50000"/>
                  </a:schemeClr>
                </a:solidFill>
              </a:rPr>
              <a:t>na maraƙi, suna yin shi da kayan aiki. Sai suka ce, "Waɗannan allolinku ne, ya Isra'ila, waɗanda suka fisshe ku daga Masar."</a:t>
            </a:r>
          </a:p>
          <a:p>
            <a:r xmlns:a="http://schemas.openxmlformats.org/drawingml/2006/main">
              <a:rPr lang="ha"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a" altLang="ko-KR" sz="2800">
                <a:solidFill>
                  <a:schemeClr val="tx1">
                    <a:lumMod val="65000"/>
                    <a:lumOff val="35000"/>
                  </a:schemeClr>
                </a:solidFill>
              </a:rPr>
              <a:t>Fitowa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Da Musa bai daɗe da saukowa daga Dutsen ba, sai suka ji ba daɗi. "Muna bukatar allahnmu ya jagorance mu maimakon Musa."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ha" altLang="ko-KR" sz="2600">
                <a:solidFill>
                  <a:schemeClr val="tx1">
                    <a:lumMod val="65000"/>
                    <a:lumOff val="35000"/>
                  </a:schemeClr>
                </a:solidFill>
              </a:rPr>
              <a:t>Musa ya komo Masar domin ya ceci mutanensa Isra'ilawa suna riƙe da sandan da Allah ya ba shi.</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Don haka, suka yi ɗan maraƙi na zinariya kuma suka bauta masa a matsayin allahnsu da zai ja-gorance su.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Musa wanda yake saukowa da Dokoki Goma ya yi fushi sosai.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Allah ya yi fushi da su da fushi. “Zan hallaka su. Sa'an nan zan maishe ku al'umma mai girma."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600">
                <a:solidFill>
                  <a:schemeClr val="tx1">
                    <a:lumMod val="65000"/>
                    <a:lumOff val="35000"/>
                  </a:schemeClr>
                </a:solidFill>
              </a:rPr>
              <a:t>Amma, Musa ya roƙi Allah ya gafarta musu da gaske. Allah ya ji addu’ar Musa kuma ya gafarta musu.</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Na yau</a:t>
            </a:r>
            <a:r xmlns:a="http://schemas.openxmlformats.org/drawingml/2006/main">
              <a:rPr lang="ha" altLang="en-US" sz="4000">
                <a:solidFill>
                  <a:srgbClr val="FF0000"/>
                </a:solidFill>
              </a:rPr>
              <a:t> </a:t>
            </a:r>
            <a:r xmlns:a="http://schemas.openxmlformats.org/drawingml/2006/main">
              <a:rPr lang="ha" altLang="ko-KR" sz="4000">
                <a:solidFill>
                  <a:srgbClr val="FF0000"/>
                </a:solidFill>
              </a:rPr>
              <a:t>Darasi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3600">
                <a:solidFill>
                  <a:schemeClr val="tx1">
                    <a:lumMod val="65000"/>
                    <a:lumOff val="35000"/>
                  </a:schemeClr>
                </a:solidFill>
              </a:rPr>
              <a:t>Abin da Allah ya fi kyama shi ne bautar wanin Allah ba Shi ba.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a" altLang="ko-KR" sz="3600">
                <a:solidFill>
                  <a:schemeClr val="tx1">
                    <a:lumMod val="65000"/>
                    <a:lumOff val="35000"/>
                  </a:schemeClr>
                </a:solidFill>
              </a:rPr>
              <a:t>Kada ku yi wa kanku wani gunki ko ta yaya.</a:t>
            </a:r>
          </a:p>
          <a:p>
            <a:pPr xmlns:a="http://schemas.openxmlformats.org/drawingml/2006/main" algn="ctr"/>
            <a:r xmlns:a="http://schemas.openxmlformats.org/drawingml/2006/main">
              <a:rPr lang="ha" altLang="ko-KR" sz="3600">
                <a:solidFill>
                  <a:schemeClr val="tx1">
                    <a:lumMod val="65000"/>
                    <a:lumOff val="35000"/>
                  </a:schemeClr>
                </a:solidFill>
              </a:rPr>
              <a:t>Ko me ya faru, kada ku yi sujada, ku bauta musu.</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3200">
                <a:solidFill>
                  <a:srgbClr val="FF0000"/>
                </a:solidFill>
              </a:rPr>
              <a:t>Allah?</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rgbClr val="C00000"/>
                </a:solidFill>
              </a:rPr>
              <a:t>Allah…</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Allah ya fi kyamar bautar gumaka ba shi ba.</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Wane gunki ne Isra’ilawa suka yi don yin zunubi?</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Zinariya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Mikiya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Maraƙin Zinare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Maraƙin Azurfa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Azurfa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Mikiya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rgbClr val="FF0000"/>
                </a:solidFill>
              </a:rPr>
              <a:t>② </a:t>
            </a:r>
            <a:r xmlns:a="http://schemas.openxmlformats.org/drawingml/2006/main">
              <a:rPr lang="ha" altLang="ko-KR" sz="2800">
                <a:solidFill>
                  <a:srgbClr val="FF0000"/>
                </a:solidFill>
              </a:rPr>
              <a:t>Maraƙin Zinare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bg1">
                    <a:lumMod val="50000"/>
                  </a:schemeClr>
                </a:solidFill>
              </a:rPr>
              <a:t>Ya dauki abin da suka mika masa ya sanya shi ya zama gunki da aka siffa</a:t>
            </a:r>
          </a:p>
          <a:p>
            <a:r xmlns:a="http://schemas.openxmlformats.org/drawingml/2006/main">
              <a:rPr lang="ha" altLang="ko-KR" sz="3600">
                <a:solidFill>
                  <a:schemeClr val="bg1">
                    <a:lumMod val="50000"/>
                  </a:schemeClr>
                </a:solidFill>
              </a:rPr>
              <a:t>na maraƙi, suna yin shi da kayan aiki. Sai suka ce, "Waɗannan allolinku ne, ya Isra'ila, waɗanda suka fisshe ku daga Masar."</a:t>
            </a:r>
          </a:p>
          <a:p>
            <a:r xmlns:a="http://schemas.openxmlformats.org/drawingml/2006/main">
              <a:rPr lang="ha"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a" altLang="ko-KR" sz="2800">
                <a:solidFill>
                  <a:schemeClr val="tx1">
                    <a:lumMod val="65000"/>
                    <a:lumOff val="35000"/>
                  </a:schemeClr>
                </a:solidFill>
              </a:rPr>
              <a:t>Fitowa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b="1">
                <a:solidFill>
                  <a:schemeClr val="tx1">
                    <a:lumMod val="50000"/>
                    <a:lumOff val="50000"/>
                  </a:schemeClr>
                </a:solidFill>
              </a:rPr>
              <a:t>Na 23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400"/>
              <a:t>Dakin Allah (Tabernacle) a cikin Hamada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bg1">
                    <a:lumMod val="50000"/>
                  </a:schemeClr>
                </a:solidFill>
              </a:rPr>
              <a:t>A ranar da aka kafa alfarwa ta sujada, girgijen ya rufe shi. Daga maraice har safiya, girgijen da ke bisa alfarwar ya yi kama da wuta.</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a" altLang="ko-KR" sz="2800">
                <a:solidFill>
                  <a:schemeClr val="tx1">
                    <a:lumMod val="65000"/>
                    <a:lumOff val="35000"/>
                  </a:schemeClr>
                </a:solidFill>
              </a:rPr>
              <a:t>Lambobi</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a" altLang="ko-KR" sz="4000">
                <a:solidFill>
                  <a:srgbClr val="FF0000"/>
                </a:solidFill>
              </a:rPr>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ha" altLang="ko-KR" sz="3200">
                <a:solidFill>
                  <a:schemeClr val="tx1">
                    <a:lumMod val="65000"/>
                    <a:lumOff val="35000"/>
                  </a:schemeClr>
                </a:solidFill>
              </a:rPr>
              <a:t>Allah ya kira Musa a matsayin shugaban Isra’ilawa sa’ad da yake ɗan shekara 80.</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a" altLang="ko-KR" sz="3200">
                <a:solidFill>
                  <a:schemeClr val="tx1">
                    <a:lumMod val="65000"/>
                    <a:lumOff val="35000"/>
                  </a:schemeClr>
                </a:solidFill>
              </a:rPr>
              <a:t>Shirin Allah ya bambanta da namu, amma shirinsa koyaushe cikakke ne.</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a" altLang="ko-KR" sz="3200">
                <a:solidFill>
                  <a:schemeClr val="tx1">
                    <a:lumMod val="65000"/>
                    <a:lumOff val="35000"/>
                  </a:schemeClr>
                </a:solidFill>
              </a:rPr>
              <a:t>Dole ne mu yarda cewa shirin Allah cikakke ne kuma dole ne mu dogara gare shi.</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Allah ya ce wa Musa ya yi alfarwa ta Haikalin Allah.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Allah ya faɗi kome game da alfarwa - siffarta da dukan abin da ya kamata a shirya dominta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Kuma Allah ya sanar da su yadda za su yi amfani da kowane labarin sa’ad da suke bauta wa Allah a cikin mazauni.</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Musa da Isra'ilawa sun yi alfarwa ta sujada - Haikalin Allah bisa ga umarnin Allah.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600">
                <a:solidFill>
                  <a:schemeClr val="tx1">
                    <a:lumMod val="65000"/>
                    <a:lumOff val="35000"/>
                  </a:schemeClr>
                </a:solidFill>
              </a:rPr>
              <a:t>A ranar da aka kafa alfarwa, girgijen da ya nuna ɗaukakar Allah ya rufe shi. Alfarwa ita ce alamar cewa Allah yana tare da Isra’ilawa.</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3600">
                <a:solidFill>
                  <a:schemeClr val="tx1">
                    <a:lumMod val="65000"/>
                    <a:lumOff val="35000"/>
                  </a:schemeClr>
                </a:solidFill>
              </a:rPr>
              <a:t>Allah ya bar Isra’ilawa su yi mazauni, wato Haikalin Allah, ya sa su zauna tare da alfarwa ta zama cibiyarsu.</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a" altLang="ko-KR" sz="3600">
                <a:solidFill>
                  <a:schemeClr val="tx1">
                    <a:lumMod val="65000"/>
                    <a:lumOff val="35000"/>
                  </a:schemeClr>
                </a:solidFill>
              </a:rPr>
              <a:t>Ya kamata mu zauna tare da Allah a matsayin tushen tunaninmu da rayuwa.</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3200">
                <a:solidFill>
                  <a:srgbClr val="FF0000"/>
                </a:solidFill>
              </a:rPr>
              <a:t>Allah?</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rgbClr val="C00000"/>
                </a:solidFill>
              </a:rPr>
              <a:t>Allah..</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Allah yana zaune tare da mu, yana tafiya tare da mu, ya jagorance mu, ya kuma yi magana da mu.</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Menene Allah ya ƙyale Isra’ilawa su yi?</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Maraƙin Zinare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Dokoki Goma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Fada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Alfarwa - Haikalin Allah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rgbClr val="FF0000"/>
                </a:solidFill>
              </a:rPr>
              <a:t>④ </a:t>
            </a:r>
            <a:r xmlns:a="http://schemas.openxmlformats.org/drawingml/2006/main">
              <a:rPr lang="ha" altLang="ko-KR" sz="2800">
                <a:solidFill>
                  <a:srgbClr val="FF0000"/>
                </a:solidFill>
              </a:rPr>
              <a:t>Alfarwa - Haikalin Allah</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bg1">
                    <a:lumMod val="50000"/>
                  </a:schemeClr>
                </a:solidFill>
              </a:rPr>
              <a:t>A ranar da aka kafa alfarwa ta sujada, girgijen ya rufe shi. Daga maraice har safiya, girgijen da ke bisa alfarwar ya yi kama da wuta.</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a" altLang="ko-KR" sz="2800">
                <a:solidFill>
                  <a:schemeClr val="tx1">
                    <a:lumMod val="65000"/>
                    <a:lumOff val="35000"/>
                  </a:schemeClr>
                </a:solidFill>
              </a:rPr>
              <a:t>Lambobi</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b="1">
                <a:solidFill>
                  <a:schemeClr val="tx1">
                    <a:lumMod val="50000"/>
                    <a:lumOff val="50000"/>
                  </a:schemeClr>
                </a:solidFill>
              </a:rPr>
              <a:t>Na 24</a:t>
            </a:r>
            <a:r xmlns:a="http://schemas.openxmlformats.org/drawingml/2006/main">
              <a:rPr lang="ha" altLang="en-US" b="1">
                <a:solidFill>
                  <a:schemeClr val="tx1">
                    <a:lumMod val="50000"/>
                    <a:lumOff val="50000"/>
                  </a:schemeClr>
                </a:solidFill>
              </a:rPr>
              <a:t> </a:t>
            </a:r>
            <a:r xmlns:a="http://schemas.openxmlformats.org/drawingml/2006/main">
              <a:rPr lang="ha" altLang="ko-KR" b="1">
                <a:solidFill>
                  <a:schemeClr val="tx1">
                    <a:lumMod val="50000"/>
                    <a:lumOff val="50000"/>
                  </a:schemeClr>
                </a:solidFill>
              </a:rPr>
              <a:t>The</a:t>
            </a:r>
            <a:r xmlns:a="http://schemas.openxmlformats.org/drawingml/2006/main">
              <a:rPr lang="ha" altLang="en-US" b="1">
                <a:solidFill>
                  <a:schemeClr val="tx1">
                    <a:lumMod val="50000"/>
                    <a:lumOff val="50000"/>
                  </a:schemeClr>
                </a:solidFill>
              </a:rPr>
              <a:t> </a:t>
            </a:r>
            <a:r xmlns:a="http://schemas.openxmlformats.org/drawingml/2006/main">
              <a:rPr lang="ha" altLang="ko-KR" b="1">
                <a:solidFill>
                  <a:schemeClr val="tx1">
                    <a:lumMod val="50000"/>
                    <a:lumOff val="50000"/>
                  </a:schemeClr>
                </a:solidFill>
              </a:rPr>
              <a:t>kalma</a:t>
            </a:r>
            <a:r xmlns:a="http://schemas.openxmlformats.org/drawingml/2006/main">
              <a:rPr lang="ha" altLang="en-US" b="1">
                <a:solidFill>
                  <a:schemeClr val="tx1">
                    <a:lumMod val="50000"/>
                    <a:lumOff val="50000"/>
                  </a:schemeClr>
                </a:solidFill>
              </a:rPr>
              <a:t> </a:t>
            </a:r>
            <a:r xmlns:a="http://schemas.openxmlformats.org/drawingml/2006/main">
              <a:rPr lang="ha" altLang="ko-KR" b="1">
                <a:solidFill>
                  <a:schemeClr val="tx1">
                    <a:lumMod val="50000"/>
                    <a:lumOff val="50000"/>
                  </a:schemeClr>
                </a:solidFill>
              </a:rPr>
              <a:t>na</a:t>
            </a:r>
            <a:r xmlns:a="http://schemas.openxmlformats.org/drawingml/2006/main">
              <a:rPr lang="ha" altLang="en-US" b="1">
                <a:solidFill>
                  <a:schemeClr val="tx1">
                    <a:lumMod val="50000"/>
                    <a:lumOff val="50000"/>
                  </a:schemeClr>
                </a:solidFill>
              </a:rPr>
              <a:t> </a:t>
            </a:r>
            <a:r xmlns:a="http://schemas.openxmlformats.org/drawingml/2006/main">
              <a:rPr lang="ha" altLang="ko-KR" b="1">
                <a:solidFill>
                  <a:schemeClr val="tx1">
                    <a:lumMod val="50000"/>
                    <a:lumOff val="50000"/>
                  </a:schemeClr>
                </a:solidFill>
              </a:rPr>
              <a:t>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400"/>
              <a:t>Jericho ya ruguje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ha" altLang="ko-KR" sz="3200"/>
              <a:t>Allah ne?</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ha" altLang="ko-KR" sz="3600">
                <a:solidFill>
                  <a:srgbClr val="C00000"/>
                </a:solidFill>
              </a:rPr>
              <a:t>Allah..</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ha" altLang="ko-KR" sz="3600">
                <a:solidFill>
                  <a:schemeClr val="tx1">
                    <a:lumMod val="65000"/>
                    <a:lumOff val="35000"/>
                  </a:schemeClr>
                </a:solidFill>
              </a:rPr>
              <a:t>Allah yayi mana jagora da cikakken shirye-shiryensa. Babu kurakurai a cikin shirin Allah.</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A karo na bakwai, sa'ad da firistoci suka busa ƙaho, Joshuwa ya umarci jama'a, “Ku yi ihu, gama Ubangiji ya ba ku birnin!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a" altLang="ko-KR" sz="2800">
                <a:solidFill>
                  <a:schemeClr val="tx1">
                    <a:lumMod val="65000"/>
                    <a:lumOff val="35000"/>
                  </a:schemeClr>
                </a:solidFill>
              </a:rPr>
              <a:t>Joshua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Isra’ilawa sun so su shiga ƙasar alkawari. Amma Jericho, wanda babban katafaren gida ne, ya tare hanya.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Allah ya ce wa Joshuwa, wanda yake shugabansu, yadda zai hallaka Yariko.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Isra'ilawa suka yi tafiya suna kewaye garun Yariko har kwana bakwai bisa ga umarnin Allah.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Sa'ad da suke kewaya garun har kwana shida, kowace rana har sau ɗaya, Yariko ba ta yi motsi ba.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A rana ta bakwai, suka zagaya ta har sau bakwai. A karo na bakwai, suka yi tsawa mai ƙarfi, bango ya rushe.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3200">
                <a:solidFill>
                  <a:schemeClr val="tx1">
                    <a:lumMod val="65000"/>
                    <a:lumOff val="35000"/>
                  </a:schemeClr>
                </a:solidFill>
              </a:rPr>
              <a:t>Isra’ilawa ba za su iya halaka Jericho da nasu ikon ba. Amma Allah ya halaka Yariko da ikonsa dominsu.</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a" altLang="ko-KR" sz="3200">
                <a:solidFill>
                  <a:schemeClr val="tx1">
                    <a:lumMod val="65000"/>
                    <a:lumOff val="35000"/>
                  </a:schemeClr>
                </a:solidFill>
              </a:rPr>
              <a:t>Isra’ilawa sun ci nasara ta wajen yin biyayya ga Allah.</a:t>
            </a:r>
          </a:p>
          <a:p>
            <a:pPr xmlns:a="http://schemas.openxmlformats.org/drawingml/2006/main" algn="ctr"/>
            <a:r xmlns:a="http://schemas.openxmlformats.org/drawingml/2006/main">
              <a:rPr lang="ha" altLang="ko-KR" sz="3200">
                <a:solidFill>
                  <a:schemeClr val="tx1">
                    <a:lumMod val="65000"/>
                    <a:lumOff val="35000"/>
                  </a:schemeClr>
                </a:solidFill>
              </a:rPr>
              <a:t>Mu yi rayuwarmu cikin biyayya ga Allah.</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a" altLang="ko-KR" sz="3200">
                <a:solidFill>
                  <a:schemeClr val="tx1">
                    <a:lumMod val="65000"/>
                    <a:lumOff val="35000"/>
                  </a:schemeClr>
                </a:solidFill>
              </a:rPr>
              <a:t>Mu yi godiya ga Allah da Ya sa mu yi nasara!</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3200"/>
              <a:t>Allah?</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rgbClr val="C00000"/>
                </a:solidFill>
              </a:rPr>
              <a:t>Allah..</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Allah yana ba da nasara ga jama'arsa ta wurin ikonsa mai girma.</a:t>
            </a:r>
          </a:p>
          <a:p>
            <a:endParaRPr lang="en-US" altLang="ko-KR" sz="3600">
              <a:solidFill>
                <a:schemeClr val="tx1">
                  <a:lumMod val="65000"/>
                  <a:lumOff val="35000"/>
                </a:schemeClr>
              </a:solidFill>
            </a:endParaRPr>
          </a:p>
          <a:p>
            <a:r xmlns:a="http://schemas.openxmlformats.org/drawingml/2006/main">
              <a:rPr lang="ha" altLang="ko-KR" sz="3600">
                <a:solidFill>
                  <a:schemeClr val="tx1">
                    <a:lumMod val="65000"/>
                    <a:lumOff val="35000"/>
                  </a:schemeClr>
                </a:solidFill>
              </a:rPr>
              <a:t>Shi ne Allah na Nasara!</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Menene Allah ya umurci Joshua ya halaka Jericho?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Jifa da duwatsu a Jericho har kwana bakwai.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Yi addu’a na kwana bakwai domin Jericho.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Ku rera waƙar yabo har kwana bakwai domin Jericho.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2800">
                <a:solidFill>
                  <a:schemeClr val="tx1">
                    <a:lumMod val="65000"/>
                    <a:lumOff val="35000"/>
                  </a:schemeClr>
                </a:solidFill>
              </a:rPr>
              <a:t>④ Dogara ga bangon Yariko har kwana bakwai kuma a</a:t>
            </a:r>
          </a:p>
          <a:p>
            <a:r xmlns:a="http://schemas.openxmlformats.org/drawingml/2006/main">
              <a:rPr lang="ha" altLang="ko-KR" sz="2800">
                <a:solidFill>
                  <a:schemeClr val="tx1">
                    <a:lumMod val="65000"/>
                    <a:lumOff val="35000"/>
                  </a:schemeClr>
                </a:solidFill>
              </a:rPr>
              <a:t>ranar ƙarshe ta yi ihu mai ƙarfi.</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en-US" sz="2800">
                <a:solidFill>
                  <a:srgbClr val="FF0000"/>
                </a:solidFill>
              </a:rPr>
              <a:t>④ </a:t>
            </a:r>
            <a:r xmlns:a="http://schemas.openxmlformats.org/drawingml/2006/main">
              <a:rPr lang="ha" altLang="ko-KR" sz="2800">
                <a:solidFill>
                  <a:srgbClr val="FF0000"/>
                </a:solidFill>
              </a:rPr>
              <a:t>Dogara ga bangon Yariko har kwana bakwai kuma a</a:t>
            </a:r>
          </a:p>
          <a:p>
            <a:r xmlns:a="http://schemas.openxmlformats.org/drawingml/2006/main">
              <a:rPr lang="ha" altLang="ko-KR" sz="2800">
                <a:solidFill>
                  <a:srgbClr val="FF0000"/>
                </a:solidFill>
              </a:rPr>
              <a:t>ranar ƙarshe ta yi ihu mai ƙarfi.</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a" altLang="ko-KR" sz="4000">
                <a:solidFill>
                  <a:srgbClr val="FF0000"/>
                </a:solidFill>
              </a:rPr>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a" altLang="ko-KR" sz="3600">
                <a:solidFill>
                  <a:schemeClr val="tx1">
                    <a:lumMod val="65000"/>
                    <a:lumOff val="35000"/>
                  </a:schemeClr>
                </a:solidFill>
              </a:rPr>
              <a:t>A karo na bakwai, sa'ad da firistoci suka busa ƙaho, Joshuwa ya umarci jama'a, “Ku yi ihu, gama Ubangiji ya ba ku birnin!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a" altLang="ko-KR" sz="2800">
                <a:solidFill>
                  <a:schemeClr val="tx1">
                    <a:lumMod val="65000"/>
                    <a:lumOff val="35000"/>
                  </a:schemeClr>
                </a:solidFill>
              </a:rPr>
              <a:t>Joshua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